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60" r:id="rId3"/>
    <p:sldId id="258" r:id="rId4"/>
    <p:sldId id="262" r:id="rId5"/>
    <p:sldId id="269" r:id="rId6"/>
    <p:sldId id="268" r:id="rId7"/>
    <p:sldId id="259" r:id="rId8"/>
    <p:sldId id="261" r:id="rId9"/>
    <p:sldId id="264" r:id="rId10"/>
    <p:sldId id="263" r:id="rId11"/>
    <p:sldId id="272" r:id="rId12"/>
    <p:sldId id="273"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142CDE"/>
    <a:srgbClr val="E0B08E"/>
    <a:srgbClr val="6641ED"/>
    <a:srgbClr val="53B4EF"/>
    <a:srgbClr val="7BDDF1"/>
    <a:srgbClr val="734ADA"/>
    <a:srgbClr val="0ED8C0"/>
    <a:srgbClr val="21B3D5"/>
    <a:srgbClr val="478E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79" d="100"/>
          <a:sy n="79"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Weights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D6E9-294E-9D87-6A3D317C81FB}"/>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2-D6E9-294E-9D87-6A3D317C81FB}"/>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373D-4468-9FB9-6936C15A63B5}"/>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373D-4468-9FB9-6936C15A63B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COST</c:v>
                </c:pt>
                <c:pt idx="1">
                  <c:v>AVGO</c:v>
                </c:pt>
                <c:pt idx="2">
                  <c:v>TMO</c:v>
                </c:pt>
                <c:pt idx="3">
                  <c:v>LRN</c:v>
                </c:pt>
              </c:strCache>
            </c:strRef>
          </c:cat>
          <c:val>
            <c:numRef>
              <c:f>Sheet1!$B$2:$B$5</c:f>
              <c:numCache>
                <c:formatCode>0.00%</c:formatCode>
                <c:ptCount val="4"/>
                <c:pt idx="0" formatCode="0%">
                  <c:v>0.50109999999999999</c:v>
                </c:pt>
                <c:pt idx="1">
                  <c:v>0.33</c:v>
                </c:pt>
                <c:pt idx="2">
                  <c:v>0.09</c:v>
                </c:pt>
                <c:pt idx="3">
                  <c:v>0.08</c:v>
                </c:pt>
              </c:numCache>
            </c:numRef>
          </c:val>
          <c:extLst>
            <c:ext xmlns:c16="http://schemas.microsoft.com/office/drawing/2014/chart" uri="{C3380CC4-5D6E-409C-BE32-E72D297353CC}">
              <c16:uniqueId val="{00000000-D6E9-294E-9D87-6A3D317C81FB}"/>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8BF7D-3770-42BF-8E0B-50DD348FEFB4}" type="doc">
      <dgm:prSet loTypeId="urn:microsoft.com/office/officeart/2005/8/layout/pyramid3" loCatId="pyramid" qsTypeId="urn:microsoft.com/office/officeart/2005/8/quickstyle/simple1" qsCatId="simple" csTypeId="urn:microsoft.com/office/officeart/2005/8/colors/accent1_4" csCatId="accent1" phldr="1"/>
      <dgm:spPr/>
    </dgm:pt>
    <dgm:pt modelId="{57F11BD7-9BEA-43BC-AB38-E1149520FFA2}">
      <dgm:prSet phldrT="[Text]" custT="1"/>
      <dgm:spPr>
        <a:solidFill>
          <a:srgbClr val="091467"/>
        </a:solidFill>
      </dgm:spPr>
      <dgm:t>
        <a:bodyPr/>
        <a:lstStyle/>
        <a:p>
          <a:r>
            <a:rPr lang="en-CA" sz="3200" b="1" dirty="0">
              <a:solidFill>
                <a:schemeClr val="bg1"/>
              </a:solidFill>
              <a:latin typeface="Amasis MT Pro Black" panose="02040A04050005020304" pitchFamily="18" charset="0"/>
            </a:rPr>
            <a:t>National Budget</a:t>
          </a:r>
        </a:p>
      </dgm:t>
    </dgm:pt>
    <dgm:pt modelId="{A8DAF6B2-862C-41A9-BD7E-9CEDD265392D}" type="parTrans" cxnId="{D97CDA1A-4FAC-4CE7-97AE-739A76093824}">
      <dgm:prSet/>
      <dgm:spPr/>
      <dgm:t>
        <a:bodyPr/>
        <a:lstStyle/>
        <a:p>
          <a:endParaRPr lang="en-CA" sz="1800">
            <a:latin typeface="Amasis MT Pro Black" panose="02040A04050005020304" pitchFamily="18" charset="0"/>
          </a:endParaRPr>
        </a:p>
      </dgm:t>
    </dgm:pt>
    <dgm:pt modelId="{F6044D27-BFE9-46AF-A7ED-0244A4FED142}" type="sibTrans" cxnId="{D97CDA1A-4FAC-4CE7-97AE-739A76093824}">
      <dgm:prSet/>
      <dgm:spPr/>
      <dgm:t>
        <a:bodyPr/>
        <a:lstStyle/>
        <a:p>
          <a:endParaRPr lang="en-CA" sz="1800">
            <a:latin typeface="Amasis MT Pro Black" panose="02040A04050005020304" pitchFamily="18" charset="0"/>
          </a:endParaRPr>
        </a:p>
      </dgm:t>
    </dgm:pt>
    <dgm:pt modelId="{E6008690-1939-4042-81B2-8A59333D7954}">
      <dgm:prSet phldrT="[Text]" custT="1"/>
      <dgm:spPr>
        <a:solidFill>
          <a:srgbClr val="1A74B2"/>
        </a:solidFill>
      </dgm:spPr>
      <dgm:t>
        <a:bodyPr/>
        <a:lstStyle/>
        <a:p>
          <a:r>
            <a:rPr lang="en-CA" sz="2000" b="1" dirty="0">
              <a:solidFill>
                <a:schemeClr val="bg1"/>
              </a:solidFill>
              <a:latin typeface="Amasis MT Pro Black" panose="02040A04050005020304" pitchFamily="18" charset="0"/>
            </a:rPr>
            <a:t>Targeted Industry</a:t>
          </a:r>
        </a:p>
      </dgm:t>
    </dgm:pt>
    <dgm:pt modelId="{A7891E88-83CE-485D-8786-A221CF8A796B}" type="parTrans" cxnId="{921BBA26-DF6E-4EAF-B1A7-6E0C7195D3DF}">
      <dgm:prSet/>
      <dgm:spPr/>
      <dgm:t>
        <a:bodyPr/>
        <a:lstStyle/>
        <a:p>
          <a:endParaRPr lang="en-CA" sz="1800">
            <a:latin typeface="Amasis MT Pro Black" panose="02040A04050005020304" pitchFamily="18" charset="0"/>
          </a:endParaRPr>
        </a:p>
      </dgm:t>
    </dgm:pt>
    <dgm:pt modelId="{36AC0A41-C9D5-4AAA-8FA7-A10313E6841D}" type="sibTrans" cxnId="{921BBA26-DF6E-4EAF-B1A7-6E0C7195D3DF}">
      <dgm:prSet/>
      <dgm:spPr/>
      <dgm:t>
        <a:bodyPr/>
        <a:lstStyle/>
        <a:p>
          <a:endParaRPr lang="en-CA" sz="1800">
            <a:latin typeface="Amasis MT Pro Black" panose="02040A04050005020304" pitchFamily="18" charset="0"/>
          </a:endParaRPr>
        </a:p>
      </dgm:t>
    </dgm:pt>
    <dgm:pt modelId="{2845EBE1-1BA4-48DB-B148-5CF4DC2A5544}">
      <dgm:prSet phldrT="[Text]" custT="1"/>
      <dgm:spPr>
        <a:solidFill>
          <a:srgbClr val="15A8C5"/>
        </a:solidFill>
      </dgm:spPr>
      <dgm:t>
        <a:bodyPr/>
        <a:lstStyle/>
        <a:p>
          <a:r>
            <a:rPr lang="en-CA" sz="1800" b="1" dirty="0">
              <a:solidFill>
                <a:schemeClr val="bg1"/>
              </a:solidFill>
              <a:latin typeface="Amasis MT Pro Black" panose="02040A04050005020304" pitchFamily="18" charset="0"/>
            </a:rPr>
            <a:t>Stock</a:t>
          </a:r>
        </a:p>
      </dgm:t>
    </dgm:pt>
    <dgm:pt modelId="{2649C4B3-B567-47E0-8C63-F8591D96666E}" type="parTrans" cxnId="{F5AC5432-0BE7-4A11-B7CA-920EC5A73F6F}">
      <dgm:prSet/>
      <dgm:spPr/>
      <dgm:t>
        <a:bodyPr/>
        <a:lstStyle/>
        <a:p>
          <a:endParaRPr lang="en-CA" sz="1800">
            <a:latin typeface="Amasis MT Pro Black" panose="02040A04050005020304" pitchFamily="18" charset="0"/>
          </a:endParaRPr>
        </a:p>
      </dgm:t>
    </dgm:pt>
    <dgm:pt modelId="{2FFD1223-7885-4283-98BD-FD09143232B6}" type="sibTrans" cxnId="{F5AC5432-0BE7-4A11-B7CA-920EC5A73F6F}">
      <dgm:prSet/>
      <dgm:spPr/>
      <dgm:t>
        <a:bodyPr/>
        <a:lstStyle/>
        <a:p>
          <a:endParaRPr lang="en-CA" sz="1800">
            <a:latin typeface="Amasis MT Pro Black" panose="02040A04050005020304" pitchFamily="18" charset="0"/>
          </a:endParaRPr>
        </a:p>
      </dgm:t>
    </dgm:pt>
    <dgm:pt modelId="{F03A5BC7-B729-4949-A92F-96EF01E678A0}">
      <dgm:prSet custT="1"/>
      <dgm:spPr>
        <a:solidFill>
          <a:srgbClr val="0E20A6"/>
        </a:solidFill>
      </dgm:spPr>
      <dgm:t>
        <a:bodyPr/>
        <a:lstStyle/>
        <a:p>
          <a:r>
            <a:rPr lang="en-CA" sz="2800" b="1" dirty="0">
              <a:solidFill>
                <a:schemeClr val="bg1"/>
              </a:solidFill>
              <a:latin typeface="Amasis MT Pro Black" panose="02040A04050005020304" pitchFamily="18" charset="0"/>
            </a:rPr>
            <a:t>Top Funded Sectors</a:t>
          </a:r>
        </a:p>
      </dgm:t>
    </dgm:pt>
    <dgm:pt modelId="{CC585F26-34E5-4D9C-A99E-6744A2446C12}" type="parTrans" cxnId="{64C7116E-54C2-47F2-AB35-8CD692576F86}">
      <dgm:prSet/>
      <dgm:spPr/>
      <dgm:t>
        <a:bodyPr/>
        <a:lstStyle/>
        <a:p>
          <a:endParaRPr lang="en-CA" sz="1800">
            <a:latin typeface="Amasis MT Pro Black" panose="02040A04050005020304" pitchFamily="18" charset="0"/>
          </a:endParaRPr>
        </a:p>
      </dgm:t>
    </dgm:pt>
    <dgm:pt modelId="{4AE49205-86B7-425E-9FEA-BBD458D14E04}" type="sibTrans" cxnId="{64C7116E-54C2-47F2-AB35-8CD692576F86}">
      <dgm:prSet/>
      <dgm:spPr/>
      <dgm:t>
        <a:bodyPr/>
        <a:lstStyle/>
        <a:p>
          <a:endParaRPr lang="en-CA" sz="1800">
            <a:latin typeface="Amasis MT Pro Black" panose="02040A04050005020304" pitchFamily="18" charset="0"/>
          </a:endParaRPr>
        </a:p>
      </dgm:t>
    </dgm:pt>
    <dgm:pt modelId="{049C7F3D-B9E8-4FF5-B75A-D5D983049372}" type="pres">
      <dgm:prSet presAssocID="{A578BF7D-3770-42BF-8E0B-50DD348FEFB4}" presName="Name0" presStyleCnt="0">
        <dgm:presLayoutVars>
          <dgm:dir/>
          <dgm:animLvl val="lvl"/>
          <dgm:resizeHandles val="exact"/>
        </dgm:presLayoutVars>
      </dgm:prSet>
      <dgm:spPr/>
    </dgm:pt>
    <dgm:pt modelId="{E513B740-FE43-40D9-B598-E1F41777569E}" type="pres">
      <dgm:prSet presAssocID="{57F11BD7-9BEA-43BC-AB38-E1149520FFA2}" presName="Name8" presStyleCnt="0"/>
      <dgm:spPr/>
    </dgm:pt>
    <dgm:pt modelId="{6D89AD93-D239-4C67-95DB-0C114F365207}" type="pres">
      <dgm:prSet presAssocID="{57F11BD7-9BEA-43BC-AB38-E1149520FFA2}" presName="level" presStyleLbl="node1" presStyleIdx="0" presStyleCnt="4">
        <dgm:presLayoutVars>
          <dgm:chMax val="1"/>
          <dgm:bulletEnabled val="1"/>
        </dgm:presLayoutVars>
      </dgm:prSet>
      <dgm:spPr/>
    </dgm:pt>
    <dgm:pt modelId="{B58D30D2-6705-42AF-9535-61594261B662}" type="pres">
      <dgm:prSet presAssocID="{57F11BD7-9BEA-43BC-AB38-E1149520FFA2}" presName="levelTx" presStyleLbl="revTx" presStyleIdx="0" presStyleCnt="0">
        <dgm:presLayoutVars>
          <dgm:chMax val="1"/>
          <dgm:bulletEnabled val="1"/>
        </dgm:presLayoutVars>
      </dgm:prSet>
      <dgm:spPr/>
    </dgm:pt>
    <dgm:pt modelId="{EB87BD4B-E433-4F75-BA58-3852D0FB1A3A}" type="pres">
      <dgm:prSet presAssocID="{F03A5BC7-B729-4949-A92F-96EF01E678A0}" presName="Name8" presStyleCnt="0"/>
      <dgm:spPr/>
    </dgm:pt>
    <dgm:pt modelId="{68ECE8F4-9B9C-4D93-B8F7-950B39B7E552}" type="pres">
      <dgm:prSet presAssocID="{F03A5BC7-B729-4949-A92F-96EF01E678A0}" presName="level" presStyleLbl="node1" presStyleIdx="1" presStyleCnt="4">
        <dgm:presLayoutVars>
          <dgm:chMax val="1"/>
          <dgm:bulletEnabled val="1"/>
        </dgm:presLayoutVars>
      </dgm:prSet>
      <dgm:spPr/>
    </dgm:pt>
    <dgm:pt modelId="{46A89499-48E2-4C16-BC4D-4C3B246CDBF5}" type="pres">
      <dgm:prSet presAssocID="{F03A5BC7-B729-4949-A92F-96EF01E678A0}" presName="levelTx" presStyleLbl="revTx" presStyleIdx="0" presStyleCnt="0">
        <dgm:presLayoutVars>
          <dgm:chMax val="1"/>
          <dgm:bulletEnabled val="1"/>
        </dgm:presLayoutVars>
      </dgm:prSet>
      <dgm:spPr/>
    </dgm:pt>
    <dgm:pt modelId="{92A251F1-3DBD-40B6-ACBA-364E390B86BD}" type="pres">
      <dgm:prSet presAssocID="{E6008690-1939-4042-81B2-8A59333D7954}" presName="Name8" presStyleCnt="0"/>
      <dgm:spPr/>
    </dgm:pt>
    <dgm:pt modelId="{1193583A-440D-48D3-8832-AAE7C5FFCD6B}" type="pres">
      <dgm:prSet presAssocID="{E6008690-1939-4042-81B2-8A59333D7954}" presName="level" presStyleLbl="node1" presStyleIdx="2" presStyleCnt="4">
        <dgm:presLayoutVars>
          <dgm:chMax val="1"/>
          <dgm:bulletEnabled val="1"/>
        </dgm:presLayoutVars>
      </dgm:prSet>
      <dgm:spPr/>
    </dgm:pt>
    <dgm:pt modelId="{3D1911DD-361C-4228-85B3-644BE34EA657}" type="pres">
      <dgm:prSet presAssocID="{E6008690-1939-4042-81B2-8A59333D7954}" presName="levelTx" presStyleLbl="revTx" presStyleIdx="0" presStyleCnt="0">
        <dgm:presLayoutVars>
          <dgm:chMax val="1"/>
          <dgm:bulletEnabled val="1"/>
        </dgm:presLayoutVars>
      </dgm:prSet>
      <dgm:spPr/>
    </dgm:pt>
    <dgm:pt modelId="{8D4992C8-1D5D-45EE-9F95-0AF686146DD3}" type="pres">
      <dgm:prSet presAssocID="{2845EBE1-1BA4-48DB-B148-5CF4DC2A5544}" presName="Name8" presStyleCnt="0"/>
      <dgm:spPr/>
    </dgm:pt>
    <dgm:pt modelId="{512CC8D3-F602-41E2-868B-63AD903172BB}" type="pres">
      <dgm:prSet presAssocID="{2845EBE1-1BA4-48DB-B148-5CF4DC2A5544}" presName="level" presStyleLbl="node1" presStyleIdx="3" presStyleCnt="4">
        <dgm:presLayoutVars>
          <dgm:chMax val="1"/>
          <dgm:bulletEnabled val="1"/>
        </dgm:presLayoutVars>
      </dgm:prSet>
      <dgm:spPr/>
    </dgm:pt>
    <dgm:pt modelId="{1DEEF458-B0C9-4A7F-80DD-9322F4690108}" type="pres">
      <dgm:prSet presAssocID="{2845EBE1-1BA4-48DB-B148-5CF4DC2A5544}" presName="levelTx" presStyleLbl="revTx" presStyleIdx="0" presStyleCnt="0">
        <dgm:presLayoutVars>
          <dgm:chMax val="1"/>
          <dgm:bulletEnabled val="1"/>
        </dgm:presLayoutVars>
      </dgm:prSet>
      <dgm:spPr/>
    </dgm:pt>
  </dgm:ptLst>
  <dgm:cxnLst>
    <dgm:cxn modelId="{D97CDA1A-4FAC-4CE7-97AE-739A76093824}" srcId="{A578BF7D-3770-42BF-8E0B-50DD348FEFB4}" destId="{57F11BD7-9BEA-43BC-AB38-E1149520FFA2}" srcOrd="0" destOrd="0" parTransId="{A8DAF6B2-862C-41A9-BD7E-9CEDD265392D}" sibTransId="{F6044D27-BFE9-46AF-A7ED-0244A4FED142}"/>
    <dgm:cxn modelId="{83FB1D1D-D6FB-48CC-8274-94A16DE493B2}" type="presOf" srcId="{57F11BD7-9BEA-43BC-AB38-E1149520FFA2}" destId="{B58D30D2-6705-42AF-9535-61594261B662}" srcOrd="1" destOrd="0" presId="urn:microsoft.com/office/officeart/2005/8/layout/pyramid3"/>
    <dgm:cxn modelId="{6A50C320-708A-43DF-A0BC-AD89AC97866A}" type="presOf" srcId="{2845EBE1-1BA4-48DB-B148-5CF4DC2A5544}" destId="{512CC8D3-F602-41E2-868B-63AD903172BB}" srcOrd="0" destOrd="0" presId="urn:microsoft.com/office/officeart/2005/8/layout/pyramid3"/>
    <dgm:cxn modelId="{921BBA26-DF6E-4EAF-B1A7-6E0C7195D3DF}" srcId="{A578BF7D-3770-42BF-8E0B-50DD348FEFB4}" destId="{E6008690-1939-4042-81B2-8A59333D7954}" srcOrd="2" destOrd="0" parTransId="{A7891E88-83CE-485D-8786-A221CF8A796B}" sibTransId="{36AC0A41-C9D5-4AAA-8FA7-A10313E6841D}"/>
    <dgm:cxn modelId="{F5AC5432-0BE7-4A11-B7CA-920EC5A73F6F}" srcId="{A578BF7D-3770-42BF-8E0B-50DD348FEFB4}" destId="{2845EBE1-1BA4-48DB-B148-5CF4DC2A5544}" srcOrd="3" destOrd="0" parTransId="{2649C4B3-B567-47E0-8C63-F8591D96666E}" sibTransId="{2FFD1223-7885-4283-98BD-FD09143232B6}"/>
    <dgm:cxn modelId="{8FAD0A34-731D-4164-A2EA-3D0BC06794D0}" type="presOf" srcId="{2845EBE1-1BA4-48DB-B148-5CF4DC2A5544}" destId="{1DEEF458-B0C9-4A7F-80DD-9322F4690108}" srcOrd="1" destOrd="0" presId="urn:microsoft.com/office/officeart/2005/8/layout/pyramid3"/>
    <dgm:cxn modelId="{E1633861-B46E-4B2E-939C-D12744768449}" type="presOf" srcId="{F03A5BC7-B729-4949-A92F-96EF01E678A0}" destId="{46A89499-48E2-4C16-BC4D-4C3B246CDBF5}" srcOrd="1" destOrd="0" presId="urn:microsoft.com/office/officeart/2005/8/layout/pyramid3"/>
    <dgm:cxn modelId="{A06F8148-8D00-4BDE-B761-F9CFDCEC5828}" type="presOf" srcId="{E6008690-1939-4042-81B2-8A59333D7954}" destId="{1193583A-440D-48D3-8832-AAE7C5FFCD6B}" srcOrd="0" destOrd="0" presId="urn:microsoft.com/office/officeart/2005/8/layout/pyramid3"/>
    <dgm:cxn modelId="{64C7116E-54C2-47F2-AB35-8CD692576F86}" srcId="{A578BF7D-3770-42BF-8E0B-50DD348FEFB4}" destId="{F03A5BC7-B729-4949-A92F-96EF01E678A0}" srcOrd="1" destOrd="0" parTransId="{CC585F26-34E5-4D9C-A99E-6744A2446C12}" sibTransId="{4AE49205-86B7-425E-9FEA-BBD458D14E04}"/>
    <dgm:cxn modelId="{E1BD4F86-DAC8-4D4A-A064-601B9B2641A4}" type="presOf" srcId="{A578BF7D-3770-42BF-8E0B-50DD348FEFB4}" destId="{049C7F3D-B9E8-4FF5-B75A-D5D983049372}" srcOrd="0" destOrd="0" presId="urn:microsoft.com/office/officeart/2005/8/layout/pyramid3"/>
    <dgm:cxn modelId="{FC393592-6618-420B-9AE0-BA55F45F57B4}" type="presOf" srcId="{57F11BD7-9BEA-43BC-AB38-E1149520FFA2}" destId="{6D89AD93-D239-4C67-95DB-0C114F365207}" srcOrd="0" destOrd="0" presId="urn:microsoft.com/office/officeart/2005/8/layout/pyramid3"/>
    <dgm:cxn modelId="{E8D888F6-074F-42F3-A75B-330039B472BE}" type="presOf" srcId="{F03A5BC7-B729-4949-A92F-96EF01E678A0}" destId="{68ECE8F4-9B9C-4D93-B8F7-950B39B7E552}" srcOrd="0" destOrd="0" presId="urn:microsoft.com/office/officeart/2005/8/layout/pyramid3"/>
    <dgm:cxn modelId="{9ED09CFB-A7D4-4EB1-965A-EA796816A91B}" type="presOf" srcId="{E6008690-1939-4042-81B2-8A59333D7954}" destId="{3D1911DD-361C-4228-85B3-644BE34EA657}" srcOrd="1" destOrd="0" presId="urn:microsoft.com/office/officeart/2005/8/layout/pyramid3"/>
    <dgm:cxn modelId="{3AD3415C-227D-48B1-9689-DE7CA7FD7A6F}" type="presParOf" srcId="{049C7F3D-B9E8-4FF5-B75A-D5D983049372}" destId="{E513B740-FE43-40D9-B598-E1F41777569E}" srcOrd="0" destOrd="0" presId="urn:microsoft.com/office/officeart/2005/8/layout/pyramid3"/>
    <dgm:cxn modelId="{4320BE3B-B9B4-45E5-8741-4FFA44435839}" type="presParOf" srcId="{E513B740-FE43-40D9-B598-E1F41777569E}" destId="{6D89AD93-D239-4C67-95DB-0C114F365207}" srcOrd="0" destOrd="0" presId="urn:microsoft.com/office/officeart/2005/8/layout/pyramid3"/>
    <dgm:cxn modelId="{2BA0E4E9-27A8-496E-B749-F3FB5EB234C1}" type="presParOf" srcId="{E513B740-FE43-40D9-B598-E1F41777569E}" destId="{B58D30D2-6705-42AF-9535-61594261B662}" srcOrd="1" destOrd="0" presId="urn:microsoft.com/office/officeart/2005/8/layout/pyramid3"/>
    <dgm:cxn modelId="{1D4797F4-9DC7-48DA-B356-37357A40D440}" type="presParOf" srcId="{049C7F3D-B9E8-4FF5-B75A-D5D983049372}" destId="{EB87BD4B-E433-4F75-BA58-3852D0FB1A3A}" srcOrd="1" destOrd="0" presId="urn:microsoft.com/office/officeart/2005/8/layout/pyramid3"/>
    <dgm:cxn modelId="{9C5D50E0-09B8-47B9-8046-FB1E0E0A29A4}" type="presParOf" srcId="{EB87BD4B-E433-4F75-BA58-3852D0FB1A3A}" destId="{68ECE8F4-9B9C-4D93-B8F7-950B39B7E552}" srcOrd="0" destOrd="0" presId="urn:microsoft.com/office/officeart/2005/8/layout/pyramid3"/>
    <dgm:cxn modelId="{0CCB02F0-1A6F-4464-A8BF-71D2F597ABE8}" type="presParOf" srcId="{EB87BD4B-E433-4F75-BA58-3852D0FB1A3A}" destId="{46A89499-48E2-4C16-BC4D-4C3B246CDBF5}" srcOrd="1" destOrd="0" presId="urn:microsoft.com/office/officeart/2005/8/layout/pyramid3"/>
    <dgm:cxn modelId="{1944964F-189C-4B1F-A5B4-AF426512F719}" type="presParOf" srcId="{049C7F3D-B9E8-4FF5-B75A-D5D983049372}" destId="{92A251F1-3DBD-40B6-ACBA-364E390B86BD}" srcOrd="2" destOrd="0" presId="urn:microsoft.com/office/officeart/2005/8/layout/pyramid3"/>
    <dgm:cxn modelId="{D0A30212-2B23-42C4-943F-62B84E5B285A}" type="presParOf" srcId="{92A251F1-3DBD-40B6-ACBA-364E390B86BD}" destId="{1193583A-440D-48D3-8832-AAE7C5FFCD6B}" srcOrd="0" destOrd="0" presId="urn:microsoft.com/office/officeart/2005/8/layout/pyramid3"/>
    <dgm:cxn modelId="{74A70733-090C-40A9-BB6E-2FEEA1294981}" type="presParOf" srcId="{92A251F1-3DBD-40B6-ACBA-364E390B86BD}" destId="{3D1911DD-361C-4228-85B3-644BE34EA657}" srcOrd="1" destOrd="0" presId="urn:microsoft.com/office/officeart/2005/8/layout/pyramid3"/>
    <dgm:cxn modelId="{5F1000D4-088E-4C0E-879B-5FBD3044F96B}" type="presParOf" srcId="{049C7F3D-B9E8-4FF5-B75A-D5D983049372}" destId="{8D4992C8-1D5D-45EE-9F95-0AF686146DD3}" srcOrd="3" destOrd="0" presId="urn:microsoft.com/office/officeart/2005/8/layout/pyramid3"/>
    <dgm:cxn modelId="{02F10BE0-B26E-40B1-A79C-54DF328BE75F}" type="presParOf" srcId="{8D4992C8-1D5D-45EE-9F95-0AF686146DD3}" destId="{512CC8D3-F602-41E2-868B-63AD903172BB}" srcOrd="0" destOrd="0" presId="urn:microsoft.com/office/officeart/2005/8/layout/pyramid3"/>
    <dgm:cxn modelId="{3F7CF7B9-BA46-489E-B374-9893E7729634}" type="presParOf" srcId="{8D4992C8-1D5D-45EE-9F95-0AF686146DD3}" destId="{1DEEF458-B0C9-4A7F-80DD-9322F4690108}" srcOrd="1" destOrd="0" presId="urn:microsoft.com/office/officeart/2005/8/layout/pyramid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D059B1-38CE-40C6-97D1-EA128D2E908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201669A-4325-4C0A-8E94-1D2E528D5026}">
      <dgm:prSet/>
      <dgm:spPr/>
      <dgm:t>
        <a:bodyPr/>
        <a:lstStyle/>
        <a:p>
          <a:pPr>
            <a:lnSpc>
              <a:spcPct val="100000"/>
            </a:lnSpc>
          </a:pPr>
          <a:r>
            <a:rPr lang="en-US" b="0" i="0" dirty="0"/>
            <a:t>Sector(s): </a:t>
          </a:r>
          <a:r>
            <a:rPr lang="en-US" b="1" i="0" dirty="0"/>
            <a:t>Technology</a:t>
          </a:r>
          <a:br>
            <a:rPr lang="en-US" dirty="0"/>
          </a:br>
          <a:r>
            <a:rPr lang="en-US" b="0" i="0" dirty="0"/>
            <a:t>Industry: </a:t>
          </a:r>
          <a:r>
            <a:rPr lang="en-US" b="1" i="0" dirty="0"/>
            <a:t>Semiconductors</a:t>
          </a:r>
        </a:p>
        <a:p>
          <a:pPr>
            <a:lnSpc>
              <a:spcPct val="100000"/>
            </a:lnSpc>
          </a:pPr>
          <a:r>
            <a:rPr lang="en-CA" dirty="0"/>
            <a:t>Stock:</a:t>
          </a:r>
          <a:r>
            <a:rPr lang="en-CA" b="1" dirty="0"/>
            <a:t> </a:t>
          </a:r>
          <a:r>
            <a:rPr lang="en-CA" b="1" i="0" dirty="0"/>
            <a:t>Broadcom Inc. (AVGO)</a:t>
          </a:r>
          <a:endParaRPr lang="en-US" b="1" dirty="0"/>
        </a:p>
      </dgm:t>
    </dgm:pt>
    <dgm:pt modelId="{4DCE1B2C-2944-4128-8F81-8FD6E3140114}" type="parTrans" cxnId="{7BCD1834-2975-4CAE-AD83-1D0847386FEA}">
      <dgm:prSet/>
      <dgm:spPr/>
      <dgm:t>
        <a:bodyPr/>
        <a:lstStyle/>
        <a:p>
          <a:endParaRPr lang="en-US"/>
        </a:p>
      </dgm:t>
    </dgm:pt>
    <dgm:pt modelId="{22EDD31F-6AE7-4DB4-A834-EC4D7A5CC5BB}" type="sibTrans" cxnId="{7BCD1834-2975-4CAE-AD83-1D0847386FEA}">
      <dgm:prSet/>
      <dgm:spPr/>
      <dgm:t>
        <a:bodyPr/>
        <a:lstStyle/>
        <a:p>
          <a:endParaRPr lang="en-US"/>
        </a:p>
      </dgm:t>
    </dgm:pt>
    <dgm:pt modelId="{D1DC3B39-60CC-4C2D-BE67-3DF578C4F640}">
      <dgm:prSet/>
      <dgm:spPr/>
      <dgm:t>
        <a:bodyPr anchor="b"/>
        <a:lstStyle/>
        <a:p>
          <a:pPr>
            <a:lnSpc>
              <a:spcPct val="100000"/>
            </a:lnSpc>
          </a:pPr>
          <a:r>
            <a:rPr lang="en-US" b="0" i="0" dirty="0"/>
            <a:t>Sector(s): </a:t>
          </a:r>
          <a:r>
            <a:rPr lang="en-US" b="1" i="0" dirty="0"/>
            <a:t>Consumer Defensive</a:t>
          </a:r>
          <a:br>
            <a:rPr lang="en-US" dirty="0"/>
          </a:br>
          <a:r>
            <a:rPr lang="en-US" b="0" i="0" dirty="0"/>
            <a:t>Industry: </a:t>
          </a:r>
          <a:r>
            <a:rPr lang="en-US" b="1" i="0" dirty="0"/>
            <a:t>Discount Stores</a:t>
          </a:r>
        </a:p>
        <a:p>
          <a:pPr>
            <a:lnSpc>
              <a:spcPct val="100000"/>
            </a:lnSpc>
          </a:pPr>
          <a:r>
            <a:rPr lang="en-US" dirty="0"/>
            <a:t>Stock: </a:t>
          </a:r>
          <a:r>
            <a:rPr lang="en-CA" b="1" i="0" dirty="0"/>
            <a:t>Costco Wholesale Corporation (COST)</a:t>
          </a:r>
          <a:endParaRPr lang="en-US" b="1" dirty="0"/>
        </a:p>
      </dgm:t>
    </dgm:pt>
    <dgm:pt modelId="{60755980-44F6-4FB7-BE23-79F1F8811418}" type="parTrans" cxnId="{B9A9221C-BCC9-4B52-9ADF-36D216D35963}">
      <dgm:prSet/>
      <dgm:spPr/>
      <dgm:t>
        <a:bodyPr/>
        <a:lstStyle/>
        <a:p>
          <a:endParaRPr lang="en-US"/>
        </a:p>
      </dgm:t>
    </dgm:pt>
    <dgm:pt modelId="{DBFC01F9-184B-4E3D-9492-DA5C40367437}" type="sibTrans" cxnId="{B9A9221C-BCC9-4B52-9ADF-36D216D35963}">
      <dgm:prSet/>
      <dgm:spPr/>
      <dgm:t>
        <a:bodyPr/>
        <a:lstStyle/>
        <a:p>
          <a:endParaRPr lang="en-US"/>
        </a:p>
      </dgm:t>
    </dgm:pt>
    <dgm:pt modelId="{02E1A718-7E29-4653-9746-A419F338F72B}">
      <dgm:prSet/>
      <dgm:spPr/>
      <dgm:t>
        <a:bodyPr/>
        <a:lstStyle/>
        <a:p>
          <a:pPr>
            <a:lnSpc>
              <a:spcPct val="100000"/>
            </a:lnSpc>
          </a:pPr>
          <a:r>
            <a:rPr lang="en-US" b="0" i="0" dirty="0"/>
            <a:t>Sector(s): </a:t>
          </a:r>
          <a:r>
            <a:rPr lang="en-US" b="1" i="0" dirty="0"/>
            <a:t>Consumer Defensive</a:t>
          </a:r>
          <a:br>
            <a:rPr lang="en-US" dirty="0"/>
          </a:br>
          <a:r>
            <a:rPr lang="en-US" b="0" i="0" dirty="0"/>
            <a:t>Industry: </a:t>
          </a:r>
          <a:r>
            <a:rPr lang="en-US" b="1" i="0" dirty="0"/>
            <a:t>Education &amp; Training Services</a:t>
          </a:r>
        </a:p>
        <a:p>
          <a:pPr>
            <a:lnSpc>
              <a:spcPct val="100000"/>
            </a:lnSpc>
          </a:pPr>
          <a:r>
            <a:rPr lang="en-CA" dirty="0"/>
            <a:t>Stock: </a:t>
          </a:r>
          <a:r>
            <a:rPr lang="en-CA" b="1" i="0" dirty="0"/>
            <a:t>Stride, Inc. (LRN)</a:t>
          </a:r>
          <a:endParaRPr lang="en-US" b="1" dirty="0"/>
        </a:p>
      </dgm:t>
    </dgm:pt>
    <dgm:pt modelId="{54F8A3A5-D3B1-4768-A828-B63CA80BE34F}" type="parTrans" cxnId="{3E7947DE-0308-403D-89E3-420501ADCABE}">
      <dgm:prSet/>
      <dgm:spPr/>
      <dgm:t>
        <a:bodyPr/>
        <a:lstStyle/>
        <a:p>
          <a:endParaRPr lang="en-US"/>
        </a:p>
      </dgm:t>
    </dgm:pt>
    <dgm:pt modelId="{F2F8F1BD-BA76-4C14-A4BA-EC5C8DDBB44C}" type="sibTrans" cxnId="{3E7947DE-0308-403D-89E3-420501ADCABE}">
      <dgm:prSet/>
      <dgm:spPr/>
      <dgm:t>
        <a:bodyPr/>
        <a:lstStyle/>
        <a:p>
          <a:endParaRPr lang="en-US"/>
        </a:p>
      </dgm:t>
    </dgm:pt>
    <dgm:pt modelId="{1FBA83C8-9CE8-49F7-A2B9-29C48671401C}">
      <dgm:prSet/>
      <dgm:spPr/>
      <dgm:t>
        <a:bodyPr/>
        <a:lstStyle/>
        <a:p>
          <a:pPr>
            <a:lnSpc>
              <a:spcPct val="100000"/>
            </a:lnSpc>
          </a:pPr>
          <a:r>
            <a:rPr lang="en-US" b="0" i="0" dirty="0"/>
            <a:t>Sector(s): </a:t>
          </a:r>
          <a:r>
            <a:rPr lang="en-US" b="1" i="0" dirty="0"/>
            <a:t>Healthcare</a:t>
          </a:r>
          <a:br>
            <a:rPr lang="en-US" dirty="0"/>
          </a:br>
          <a:r>
            <a:rPr lang="en-US" b="0" i="0" dirty="0"/>
            <a:t>Industry: </a:t>
          </a:r>
          <a:r>
            <a:rPr lang="en-US" b="1" i="0" dirty="0"/>
            <a:t>Diagnostics &amp; Research</a:t>
          </a:r>
        </a:p>
        <a:p>
          <a:pPr>
            <a:lnSpc>
              <a:spcPct val="100000"/>
            </a:lnSpc>
          </a:pPr>
          <a:r>
            <a:rPr lang="en-US" b="0" i="0" dirty="0"/>
            <a:t>Stock</a:t>
          </a:r>
          <a:r>
            <a:rPr lang="en-US" b="1" i="0" dirty="0"/>
            <a:t>: Thermo Fisher Scientific Inc. (TMO)</a:t>
          </a:r>
          <a:endParaRPr lang="en-US" b="1" dirty="0"/>
        </a:p>
      </dgm:t>
    </dgm:pt>
    <dgm:pt modelId="{F0E22C0E-CE21-4C63-811C-7A32AE40C114}" type="parTrans" cxnId="{ED91F9F9-510D-463B-B359-7F93574A7122}">
      <dgm:prSet/>
      <dgm:spPr/>
      <dgm:t>
        <a:bodyPr/>
        <a:lstStyle/>
        <a:p>
          <a:endParaRPr lang="en-US"/>
        </a:p>
      </dgm:t>
    </dgm:pt>
    <dgm:pt modelId="{DACC3F36-B65D-49AF-BF85-8077E645EA53}" type="sibTrans" cxnId="{ED91F9F9-510D-463B-B359-7F93574A7122}">
      <dgm:prSet/>
      <dgm:spPr/>
      <dgm:t>
        <a:bodyPr/>
        <a:lstStyle/>
        <a:p>
          <a:endParaRPr lang="en-US"/>
        </a:p>
      </dgm:t>
    </dgm:pt>
    <dgm:pt modelId="{CCF02F6B-513E-49B0-8CA8-27CFE635921B}" type="pres">
      <dgm:prSet presAssocID="{8BD059B1-38CE-40C6-97D1-EA128D2E9083}" presName="root" presStyleCnt="0">
        <dgm:presLayoutVars>
          <dgm:dir/>
          <dgm:resizeHandles val="exact"/>
        </dgm:presLayoutVars>
      </dgm:prSet>
      <dgm:spPr/>
    </dgm:pt>
    <dgm:pt modelId="{488F8A16-BC70-48ED-B5A1-CBE8A39A60AF}" type="pres">
      <dgm:prSet presAssocID="{3201669A-4325-4C0A-8E94-1D2E528D5026}" presName="compNode" presStyleCnt="0"/>
      <dgm:spPr/>
    </dgm:pt>
    <dgm:pt modelId="{D65A5017-FAC2-43DA-9173-16CD05F0402B}" type="pres">
      <dgm:prSet presAssocID="{3201669A-4325-4C0A-8E94-1D2E528D5026}" presName="bgRect" presStyleLbl="bgShp" presStyleIdx="0" presStyleCnt="4"/>
      <dgm:spPr>
        <a:solidFill>
          <a:srgbClr val="2292DE"/>
        </a:solidFill>
      </dgm:spPr>
    </dgm:pt>
    <dgm:pt modelId="{CCF94E3E-4E46-467F-ACEE-7DC6D0E26064}" type="pres">
      <dgm:prSet presAssocID="{3201669A-4325-4C0A-8E94-1D2E528D5026}" presName="iconRect" presStyleLbl="node1" presStyleIdx="0" presStyleCnt="4" custLinFactNeighborX="3463" custLinFactNeighborY="307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442872F5-30D8-479E-829E-861E39F8E45A}" type="pres">
      <dgm:prSet presAssocID="{3201669A-4325-4C0A-8E94-1D2E528D5026}" presName="spaceRect" presStyleCnt="0"/>
      <dgm:spPr/>
    </dgm:pt>
    <dgm:pt modelId="{6A9D8F22-0BAB-4340-9364-E8935809C3F9}" type="pres">
      <dgm:prSet presAssocID="{3201669A-4325-4C0A-8E94-1D2E528D5026}" presName="parTx" presStyleLbl="revTx" presStyleIdx="0" presStyleCnt="4">
        <dgm:presLayoutVars>
          <dgm:chMax val="0"/>
          <dgm:chPref val="0"/>
        </dgm:presLayoutVars>
      </dgm:prSet>
      <dgm:spPr/>
    </dgm:pt>
    <dgm:pt modelId="{147C5E8D-BFFF-4D2B-B411-1389A6687E6F}" type="pres">
      <dgm:prSet presAssocID="{22EDD31F-6AE7-4DB4-A834-EC4D7A5CC5BB}" presName="sibTrans" presStyleCnt="0"/>
      <dgm:spPr/>
    </dgm:pt>
    <dgm:pt modelId="{6AA0CC72-CEA0-4749-97BA-7B6C111B0025}" type="pres">
      <dgm:prSet presAssocID="{D1DC3B39-60CC-4C2D-BE67-3DF578C4F640}" presName="compNode" presStyleCnt="0"/>
      <dgm:spPr/>
    </dgm:pt>
    <dgm:pt modelId="{46A36722-222A-447D-B1B2-04F1BF2733D7}" type="pres">
      <dgm:prSet presAssocID="{D1DC3B39-60CC-4C2D-BE67-3DF578C4F640}" presName="bgRect" presStyleLbl="bgShp" presStyleIdx="1" presStyleCnt="4"/>
      <dgm:spPr>
        <a:solidFill>
          <a:srgbClr val="7BDDF1"/>
        </a:solidFill>
      </dgm:spPr>
    </dgm:pt>
    <dgm:pt modelId="{2DA44662-26C2-4BD0-9AEF-8C4F7BEE3803}" type="pres">
      <dgm:prSet presAssocID="{D1DC3B39-60CC-4C2D-BE67-3DF578C4F64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hopping cart with solid fill"/>
        </a:ext>
      </dgm:extLst>
    </dgm:pt>
    <dgm:pt modelId="{F57EC30B-E2C8-4EAE-8D10-9F7B680B76BC}" type="pres">
      <dgm:prSet presAssocID="{D1DC3B39-60CC-4C2D-BE67-3DF578C4F640}" presName="spaceRect" presStyleCnt="0"/>
      <dgm:spPr/>
    </dgm:pt>
    <dgm:pt modelId="{683A3040-D494-434D-871D-5A08BF3C6C6E}" type="pres">
      <dgm:prSet presAssocID="{D1DC3B39-60CC-4C2D-BE67-3DF578C4F640}" presName="parTx" presStyleLbl="revTx" presStyleIdx="1" presStyleCnt="4">
        <dgm:presLayoutVars>
          <dgm:chMax val="0"/>
          <dgm:chPref val="0"/>
        </dgm:presLayoutVars>
      </dgm:prSet>
      <dgm:spPr/>
    </dgm:pt>
    <dgm:pt modelId="{90DD8A92-1756-4BDA-9BAC-682E2DD16923}" type="pres">
      <dgm:prSet presAssocID="{DBFC01F9-184B-4E3D-9492-DA5C40367437}" presName="sibTrans" presStyleCnt="0"/>
      <dgm:spPr/>
    </dgm:pt>
    <dgm:pt modelId="{930C2B5D-435F-4A58-B5D5-153BC5A0407C}" type="pres">
      <dgm:prSet presAssocID="{02E1A718-7E29-4653-9746-A419F338F72B}" presName="compNode" presStyleCnt="0"/>
      <dgm:spPr/>
    </dgm:pt>
    <dgm:pt modelId="{CB46EB60-0BC8-407C-9113-A9D0D6EBDE46}" type="pres">
      <dgm:prSet presAssocID="{02E1A718-7E29-4653-9746-A419F338F72B}" presName="bgRect" presStyleLbl="bgShp" presStyleIdx="2" presStyleCnt="4"/>
      <dgm:spPr>
        <a:solidFill>
          <a:srgbClr val="96F8EC"/>
        </a:solidFill>
      </dgm:spPr>
    </dgm:pt>
    <dgm:pt modelId="{E6212FB0-3BDF-4D8C-AB9C-B25D348FA288}" type="pres">
      <dgm:prSet presAssocID="{02E1A718-7E29-4653-9746-A419F338F72B}"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VD player"/>
        </a:ext>
      </dgm:extLst>
    </dgm:pt>
    <dgm:pt modelId="{FD5FD2CB-723B-4330-86B1-105018F42304}" type="pres">
      <dgm:prSet presAssocID="{02E1A718-7E29-4653-9746-A419F338F72B}" presName="spaceRect" presStyleCnt="0"/>
      <dgm:spPr/>
    </dgm:pt>
    <dgm:pt modelId="{EC42B27F-A5C9-43C5-A789-FF95334AF2A2}" type="pres">
      <dgm:prSet presAssocID="{02E1A718-7E29-4653-9746-A419F338F72B}" presName="parTx" presStyleLbl="revTx" presStyleIdx="2" presStyleCnt="4">
        <dgm:presLayoutVars>
          <dgm:chMax val="0"/>
          <dgm:chPref val="0"/>
        </dgm:presLayoutVars>
      </dgm:prSet>
      <dgm:spPr/>
    </dgm:pt>
    <dgm:pt modelId="{BD500664-1F60-4290-A74C-457C0ACA7D20}" type="pres">
      <dgm:prSet presAssocID="{F2F8F1BD-BA76-4C14-A4BA-EC5C8DDBB44C}" presName="sibTrans" presStyleCnt="0"/>
      <dgm:spPr/>
    </dgm:pt>
    <dgm:pt modelId="{07A0655A-8076-42F9-B631-3B35B4F0E993}" type="pres">
      <dgm:prSet presAssocID="{1FBA83C8-9CE8-49F7-A2B9-29C48671401C}" presName="compNode" presStyleCnt="0"/>
      <dgm:spPr/>
    </dgm:pt>
    <dgm:pt modelId="{7FBA4259-4363-4721-AB03-D1CF9C895775}" type="pres">
      <dgm:prSet presAssocID="{1FBA83C8-9CE8-49F7-A2B9-29C48671401C}" presName="bgRect" presStyleLbl="bgShp" presStyleIdx="3" presStyleCnt="4"/>
      <dgm:spPr>
        <a:solidFill>
          <a:srgbClr val="15A8C5"/>
        </a:solidFill>
      </dgm:spPr>
    </dgm:pt>
    <dgm:pt modelId="{46A6ADCF-E628-4E2F-964F-3B600237C7A8}" type="pres">
      <dgm:prSet presAssocID="{1FBA83C8-9CE8-49F7-A2B9-29C4867140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tor"/>
        </a:ext>
      </dgm:extLst>
    </dgm:pt>
    <dgm:pt modelId="{03395820-73D0-4E70-BB45-FC425A2123B3}" type="pres">
      <dgm:prSet presAssocID="{1FBA83C8-9CE8-49F7-A2B9-29C48671401C}" presName="spaceRect" presStyleCnt="0"/>
      <dgm:spPr/>
    </dgm:pt>
    <dgm:pt modelId="{329C38AB-9578-4216-8566-4F740E3111E0}" type="pres">
      <dgm:prSet presAssocID="{1FBA83C8-9CE8-49F7-A2B9-29C48671401C}" presName="parTx" presStyleLbl="revTx" presStyleIdx="3" presStyleCnt="4">
        <dgm:presLayoutVars>
          <dgm:chMax val="0"/>
          <dgm:chPref val="0"/>
        </dgm:presLayoutVars>
      </dgm:prSet>
      <dgm:spPr/>
    </dgm:pt>
  </dgm:ptLst>
  <dgm:cxnLst>
    <dgm:cxn modelId="{6BD3B60F-480C-45D4-8686-A3520EFA7FB0}" type="presOf" srcId="{D1DC3B39-60CC-4C2D-BE67-3DF578C4F640}" destId="{683A3040-D494-434D-871D-5A08BF3C6C6E}" srcOrd="0" destOrd="0" presId="urn:microsoft.com/office/officeart/2018/2/layout/IconVerticalSolidList"/>
    <dgm:cxn modelId="{F4E29E15-29C4-41BA-849F-DE24E7099F4B}" type="presOf" srcId="{3201669A-4325-4C0A-8E94-1D2E528D5026}" destId="{6A9D8F22-0BAB-4340-9364-E8935809C3F9}" srcOrd="0" destOrd="0" presId="urn:microsoft.com/office/officeart/2018/2/layout/IconVerticalSolidList"/>
    <dgm:cxn modelId="{B9A9221C-BCC9-4B52-9ADF-36D216D35963}" srcId="{8BD059B1-38CE-40C6-97D1-EA128D2E9083}" destId="{D1DC3B39-60CC-4C2D-BE67-3DF578C4F640}" srcOrd="1" destOrd="0" parTransId="{60755980-44F6-4FB7-BE23-79F1F8811418}" sibTransId="{DBFC01F9-184B-4E3D-9492-DA5C40367437}"/>
    <dgm:cxn modelId="{F670871D-AB3D-44AC-B9CF-12747F0B345F}" type="presOf" srcId="{8BD059B1-38CE-40C6-97D1-EA128D2E9083}" destId="{CCF02F6B-513E-49B0-8CA8-27CFE635921B}" srcOrd="0" destOrd="0" presId="urn:microsoft.com/office/officeart/2018/2/layout/IconVerticalSolidList"/>
    <dgm:cxn modelId="{7BCD1834-2975-4CAE-AD83-1D0847386FEA}" srcId="{8BD059B1-38CE-40C6-97D1-EA128D2E9083}" destId="{3201669A-4325-4C0A-8E94-1D2E528D5026}" srcOrd="0" destOrd="0" parTransId="{4DCE1B2C-2944-4128-8F81-8FD6E3140114}" sibTransId="{22EDD31F-6AE7-4DB4-A834-EC4D7A5CC5BB}"/>
    <dgm:cxn modelId="{DD6CF2C2-27BB-4C16-AF43-A8BD658FECBD}" type="presOf" srcId="{1FBA83C8-9CE8-49F7-A2B9-29C48671401C}" destId="{329C38AB-9578-4216-8566-4F740E3111E0}" srcOrd="0" destOrd="0" presId="urn:microsoft.com/office/officeart/2018/2/layout/IconVerticalSolidList"/>
    <dgm:cxn modelId="{3E7947DE-0308-403D-89E3-420501ADCABE}" srcId="{8BD059B1-38CE-40C6-97D1-EA128D2E9083}" destId="{02E1A718-7E29-4653-9746-A419F338F72B}" srcOrd="2" destOrd="0" parTransId="{54F8A3A5-D3B1-4768-A828-B63CA80BE34F}" sibTransId="{F2F8F1BD-BA76-4C14-A4BA-EC5C8DDBB44C}"/>
    <dgm:cxn modelId="{93AAB5EE-7275-4208-AA35-222ABC029E04}" type="presOf" srcId="{02E1A718-7E29-4653-9746-A419F338F72B}" destId="{EC42B27F-A5C9-43C5-A789-FF95334AF2A2}" srcOrd="0" destOrd="0" presId="urn:microsoft.com/office/officeart/2018/2/layout/IconVerticalSolidList"/>
    <dgm:cxn modelId="{ED91F9F9-510D-463B-B359-7F93574A7122}" srcId="{8BD059B1-38CE-40C6-97D1-EA128D2E9083}" destId="{1FBA83C8-9CE8-49F7-A2B9-29C48671401C}" srcOrd="3" destOrd="0" parTransId="{F0E22C0E-CE21-4C63-811C-7A32AE40C114}" sibTransId="{DACC3F36-B65D-49AF-BF85-8077E645EA53}"/>
    <dgm:cxn modelId="{EEC22ACA-0F78-4ED0-AB9C-1716C57C17AA}" type="presParOf" srcId="{CCF02F6B-513E-49B0-8CA8-27CFE635921B}" destId="{488F8A16-BC70-48ED-B5A1-CBE8A39A60AF}" srcOrd="0" destOrd="0" presId="urn:microsoft.com/office/officeart/2018/2/layout/IconVerticalSolidList"/>
    <dgm:cxn modelId="{9668C5A9-A0D6-480E-A70C-F5817D59A588}" type="presParOf" srcId="{488F8A16-BC70-48ED-B5A1-CBE8A39A60AF}" destId="{D65A5017-FAC2-43DA-9173-16CD05F0402B}" srcOrd="0" destOrd="0" presId="urn:microsoft.com/office/officeart/2018/2/layout/IconVerticalSolidList"/>
    <dgm:cxn modelId="{865361CD-E164-459B-BD70-B36B5E39AD4D}" type="presParOf" srcId="{488F8A16-BC70-48ED-B5A1-CBE8A39A60AF}" destId="{CCF94E3E-4E46-467F-ACEE-7DC6D0E26064}" srcOrd="1" destOrd="0" presId="urn:microsoft.com/office/officeart/2018/2/layout/IconVerticalSolidList"/>
    <dgm:cxn modelId="{81B31657-4CFC-4793-9259-457ADAC82F75}" type="presParOf" srcId="{488F8A16-BC70-48ED-B5A1-CBE8A39A60AF}" destId="{442872F5-30D8-479E-829E-861E39F8E45A}" srcOrd="2" destOrd="0" presId="urn:microsoft.com/office/officeart/2018/2/layout/IconVerticalSolidList"/>
    <dgm:cxn modelId="{D0B8AE75-BBB1-4121-B21E-303D871C8679}" type="presParOf" srcId="{488F8A16-BC70-48ED-B5A1-CBE8A39A60AF}" destId="{6A9D8F22-0BAB-4340-9364-E8935809C3F9}" srcOrd="3" destOrd="0" presId="urn:microsoft.com/office/officeart/2018/2/layout/IconVerticalSolidList"/>
    <dgm:cxn modelId="{AE4CEFAE-91A3-4685-A4BB-CD8B93FA1541}" type="presParOf" srcId="{CCF02F6B-513E-49B0-8CA8-27CFE635921B}" destId="{147C5E8D-BFFF-4D2B-B411-1389A6687E6F}" srcOrd="1" destOrd="0" presId="urn:microsoft.com/office/officeart/2018/2/layout/IconVerticalSolidList"/>
    <dgm:cxn modelId="{E1F8359C-841F-415E-AB88-8979AC33EF30}" type="presParOf" srcId="{CCF02F6B-513E-49B0-8CA8-27CFE635921B}" destId="{6AA0CC72-CEA0-4749-97BA-7B6C111B0025}" srcOrd="2" destOrd="0" presId="urn:microsoft.com/office/officeart/2018/2/layout/IconVerticalSolidList"/>
    <dgm:cxn modelId="{4DD65068-5A97-46AB-A928-BF6156C63A7D}" type="presParOf" srcId="{6AA0CC72-CEA0-4749-97BA-7B6C111B0025}" destId="{46A36722-222A-447D-B1B2-04F1BF2733D7}" srcOrd="0" destOrd="0" presId="urn:microsoft.com/office/officeart/2018/2/layout/IconVerticalSolidList"/>
    <dgm:cxn modelId="{F40E4FCA-B70A-4617-867F-FF1340C270AE}" type="presParOf" srcId="{6AA0CC72-CEA0-4749-97BA-7B6C111B0025}" destId="{2DA44662-26C2-4BD0-9AEF-8C4F7BEE3803}" srcOrd="1" destOrd="0" presId="urn:microsoft.com/office/officeart/2018/2/layout/IconVerticalSolidList"/>
    <dgm:cxn modelId="{9403FD5B-A209-46E9-A87F-D552AF1F65DC}" type="presParOf" srcId="{6AA0CC72-CEA0-4749-97BA-7B6C111B0025}" destId="{F57EC30B-E2C8-4EAE-8D10-9F7B680B76BC}" srcOrd="2" destOrd="0" presId="urn:microsoft.com/office/officeart/2018/2/layout/IconVerticalSolidList"/>
    <dgm:cxn modelId="{64BA09A8-6A32-4C07-85D6-C673F456C677}" type="presParOf" srcId="{6AA0CC72-CEA0-4749-97BA-7B6C111B0025}" destId="{683A3040-D494-434D-871D-5A08BF3C6C6E}" srcOrd="3" destOrd="0" presId="urn:microsoft.com/office/officeart/2018/2/layout/IconVerticalSolidList"/>
    <dgm:cxn modelId="{A68406BE-9271-4057-8EB1-9B2D7115E6CB}" type="presParOf" srcId="{CCF02F6B-513E-49B0-8CA8-27CFE635921B}" destId="{90DD8A92-1756-4BDA-9BAC-682E2DD16923}" srcOrd="3" destOrd="0" presId="urn:microsoft.com/office/officeart/2018/2/layout/IconVerticalSolidList"/>
    <dgm:cxn modelId="{6353AC65-2E99-4958-8E09-56F383E1FCD6}" type="presParOf" srcId="{CCF02F6B-513E-49B0-8CA8-27CFE635921B}" destId="{930C2B5D-435F-4A58-B5D5-153BC5A0407C}" srcOrd="4" destOrd="0" presId="urn:microsoft.com/office/officeart/2018/2/layout/IconVerticalSolidList"/>
    <dgm:cxn modelId="{1DF417B7-A0F2-4DA8-B201-365F481C1050}" type="presParOf" srcId="{930C2B5D-435F-4A58-B5D5-153BC5A0407C}" destId="{CB46EB60-0BC8-407C-9113-A9D0D6EBDE46}" srcOrd="0" destOrd="0" presId="urn:microsoft.com/office/officeart/2018/2/layout/IconVerticalSolidList"/>
    <dgm:cxn modelId="{33EA17E8-B4FB-4D21-BA71-A7103DFF3B30}" type="presParOf" srcId="{930C2B5D-435F-4A58-B5D5-153BC5A0407C}" destId="{E6212FB0-3BDF-4D8C-AB9C-B25D348FA288}" srcOrd="1" destOrd="0" presId="urn:microsoft.com/office/officeart/2018/2/layout/IconVerticalSolidList"/>
    <dgm:cxn modelId="{C90B1FEF-873B-41A5-88FB-054398F4F9CC}" type="presParOf" srcId="{930C2B5D-435F-4A58-B5D5-153BC5A0407C}" destId="{FD5FD2CB-723B-4330-86B1-105018F42304}" srcOrd="2" destOrd="0" presId="urn:microsoft.com/office/officeart/2018/2/layout/IconVerticalSolidList"/>
    <dgm:cxn modelId="{26A043D6-A9DF-493B-9DCE-4399051A295F}" type="presParOf" srcId="{930C2B5D-435F-4A58-B5D5-153BC5A0407C}" destId="{EC42B27F-A5C9-43C5-A789-FF95334AF2A2}" srcOrd="3" destOrd="0" presId="urn:microsoft.com/office/officeart/2018/2/layout/IconVerticalSolidList"/>
    <dgm:cxn modelId="{342F1962-6235-4757-AE99-E8A4D06E8995}" type="presParOf" srcId="{CCF02F6B-513E-49B0-8CA8-27CFE635921B}" destId="{BD500664-1F60-4290-A74C-457C0ACA7D20}" srcOrd="5" destOrd="0" presId="urn:microsoft.com/office/officeart/2018/2/layout/IconVerticalSolidList"/>
    <dgm:cxn modelId="{7F5A6E91-340B-42DC-A5AC-B666F2DC3719}" type="presParOf" srcId="{CCF02F6B-513E-49B0-8CA8-27CFE635921B}" destId="{07A0655A-8076-42F9-B631-3B35B4F0E993}" srcOrd="6" destOrd="0" presId="urn:microsoft.com/office/officeart/2018/2/layout/IconVerticalSolidList"/>
    <dgm:cxn modelId="{FB4A757E-4F74-4284-BF23-8DFBC98F2191}" type="presParOf" srcId="{07A0655A-8076-42F9-B631-3B35B4F0E993}" destId="{7FBA4259-4363-4721-AB03-D1CF9C895775}" srcOrd="0" destOrd="0" presId="urn:microsoft.com/office/officeart/2018/2/layout/IconVerticalSolidList"/>
    <dgm:cxn modelId="{AEAB4707-DD62-405C-B8B9-CA174A8437D1}" type="presParOf" srcId="{07A0655A-8076-42F9-B631-3B35B4F0E993}" destId="{46A6ADCF-E628-4E2F-964F-3B600237C7A8}" srcOrd="1" destOrd="0" presId="urn:microsoft.com/office/officeart/2018/2/layout/IconVerticalSolidList"/>
    <dgm:cxn modelId="{637057C8-89F0-48E8-9721-4F0A69DA5B75}" type="presParOf" srcId="{07A0655A-8076-42F9-B631-3B35B4F0E993}" destId="{03395820-73D0-4E70-BB45-FC425A2123B3}" srcOrd="2" destOrd="0" presId="urn:microsoft.com/office/officeart/2018/2/layout/IconVerticalSolidList"/>
    <dgm:cxn modelId="{B85C428D-0759-4221-9211-0A5EFF0F28B4}" type="presParOf" srcId="{07A0655A-8076-42F9-B631-3B35B4F0E993}" destId="{329C38AB-9578-4216-8566-4F740E3111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9AD93-D239-4C67-95DB-0C114F365207}">
      <dsp:nvSpPr>
        <dsp:cNvPr id="0" name=""/>
        <dsp:cNvSpPr/>
      </dsp:nvSpPr>
      <dsp:spPr>
        <a:xfrm rot="10800000">
          <a:off x="0" y="0"/>
          <a:ext cx="5607698" cy="1110040"/>
        </a:xfrm>
        <a:prstGeom prst="trapezoid">
          <a:avLst>
            <a:gd name="adj" fmla="val 63147"/>
          </a:avLst>
        </a:prstGeom>
        <a:solidFill>
          <a:srgbClr val="0914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CA" sz="3200" b="1" kern="1200" dirty="0">
              <a:solidFill>
                <a:schemeClr val="bg1"/>
              </a:solidFill>
              <a:latin typeface="Amasis MT Pro Black" panose="02040A04050005020304" pitchFamily="18" charset="0"/>
            </a:rPr>
            <a:t>National Budget</a:t>
          </a:r>
        </a:p>
      </dsp:txBody>
      <dsp:txXfrm rot="-10800000">
        <a:off x="981347" y="0"/>
        <a:ext cx="3645003" cy="1110040"/>
      </dsp:txXfrm>
    </dsp:sp>
    <dsp:sp modelId="{68ECE8F4-9B9C-4D93-B8F7-950B39B7E552}">
      <dsp:nvSpPr>
        <dsp:cNvPr id="0" name=""/>
        <dsp:cNvSpPr/>
      </dsp:nvSpPr>
      <dsp:spPr>
        <a:xfrm rot="10800000">
          <a:off x="700962" y="1110040"/>
          <a:ext cx="4205773" cy="1110040"/>
        </a:xfrm>
        <a:prstGeom prst="trapezoid">
          <a:avLst>
            <a:gd name="adj" fmla="val 63147"/>
          </a:avLst>
        </a:prstGeom>
        <a:solidFill>
          <a:srgbClr val="0E20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chemeClr val="bg1"/>
              </a:solidFill>
              <a:latin typeface="Amasis MT Pro Black" panose="02040A04050005020304" pitchFamily="18" charset="0"/>
            </a:rPr>
            <a:t>Top Funded Sectors</a:t>
          </a:r>
        </a:p>
      </dsp:txBody>
      <dsp:txXfrm rot="-10800000">
        <a:off x="1436972" y="1110040"/>
        <a:ext cx="2733752" cy="1110040"/>
      </dsp:txXfrm>
    </dsp:sp>
    <dsp:sp modelId="{1193583A-440D-48D3-8832-AAE7C5FFCD6B}">
      <dsp:nvSpPr>
        <dsp:cNvPr id="0" name=""/>
        <dsp:cNvSpPr/>
      </dsp:nvSpPr>
      <dsp:spPr>
        <a:xfrm rot="10800000">
          <a:off x="1401924" y="2220081"/>
          <a:ext cx="2803849" cy="1110040"/>
        </a:xfrm>
        <a:prstGeom prst="trapezoid">
          <a:avLst>
            <a:gd name="adj" fmla="val 63147"/>
          </a:avLst>
        </a:prstGeom>
        <a:solidFill>
          <a:srgbClr val="1A74B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chemeClr val="bg1"/>
              </a:solidFill>
              <a:latin typeface="Amasis MT Pro Black" panose="02040A04050005020304" pitchFamily="18" charset="0"/>
            </a:rPr>
            <a:t>Targeted Industry</a:t>
          </a:r>
        </a:p>
      </dsp:txBody>
      <dsp:txXfrm rot="-10800000">
        <a:off x="1892598" y="2220081"/>
        <a:ext cx="1822501" cy="1110040"/>
      </dsp:txXfrm>
    </dsp:sp>
    <dsp:sp modelId="{512CC8D3-F602-41E2-868B-63AD903172BB}">
      <dsp:nvSpPr>
        <dsp:cNvPr id="0" name=""/>
        <dsp:cNvSpPr/>
      </dsp:nvSpPr>
      <dsp:spPr>
        <a:xfrm rot="10800000">
          <a:off x="2102886" y="3330121"/>
          <a:ext cx="1401924" cy="1110040"/>
        </a:xfrm>
        <a:prstGeom prst="trapezoid">
          <a:avLst>
            <a:gd name="adj" fmla="val 63147"/>
          </a:avLst>
        </a:prstGeom>
        <a:solidFill>
          <a:srgbClr val="15A8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chemeClr val="bg1"/>
              </a:solidFill>
              <a:latin typeface="Amasis MT Pro Black" panose="02040A04050005020304" pitchFamily="18" charset="0"/>
            </a:rPr>
            <a:t>Stock</a:t>
          </a:r>
        </a:p>
      </dsp:txBody>
      <dsp:txXfrm rot="-10800000">
        <a:off x="2102886" y="3330121"/>
        <a:ext cx="1401924" cy="1110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A5017-FAC2-43DA-9173-16CD05F0402B}">
      <dsp:nvSpPr>
        <dsp:cNvPr id="0" name=""/>
        <dsp:cNvSpPr/>
      </dsp:nvSpPr>
      <dsp:spPr>
        <a:xfrm>
          <a:off x="0" y="2104"/>
          <a:ext cx="5444388" cy="1066715"/>
        </a:xfrm>
        <a:prstGeom prst="roundRect">
          <a:avLst>
            <a:gd name="adj" fmla="val 10000"/>
          </a:avLst>
        </a:prstGeom>
        <a:solidFill>
          <a:srgbClr val="2292DE"/>
        </a:solidFill>
        <a:ln>
          <a:noFill/>
        </a:ln>
        <a:effectLst/>
      </dsp:spPr>
      <dsp:style>
        <a:lnRef idx="0">
          <a:scrgbClr r="0" g="0" b="0"/>
        </a:lnRef>
        <a:fillRef idx="1">
          <a:scrgbClr r="0" g="0" b="0"/>
        </a:fillRef>
        <a:effectRef idx="0">
          <a:scrgbClr r="0" g="0" b="0"/>
        </a:effectRef>
        <a:fontRef idx="minor"/>
      </dsp:style>
    </dsp:sp>
    <dsp:sp modelId="{CCF94E3E-4E46-467F-ACEE-7DC6D0E26064}">
      <dsp:nvSpPr>
        <dsp:cNvPr id="0" name=""/>
        <dsp:cNvSpPr/>
      </dsp:nvSpPr>
      <dsp:spPr>
        <a:xfrm>
          <a:off x="342998" y="260162"/>
          <a:ext cx="586693" cy="5866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D8F22-0BAB-4340-9364-E8935809C3F9}">
      <dsp:nvSpPr>
        <dsp:cNvPr id="0" name=""/>
        <dsp:cNvSpPr/>
      </dsp:nvSpPr>
      <dsp:spPr>
        <a:xfrm>
          <a:off x="1232056" y="2104"/>
          <a:ext cx="4212331" cy="106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94" tIns="112894" rIns="112894" bIns="112894" numCol="1" spcCol="1270" anchor="ctr" anchorCtr="0">
          <a:noAutofit/>
        </a:bodyPr>
        <a:lstStyle/>
        <a:p>
          <a:pPr marL="0" lvl="0" indent="0" algn="l" defTabSz="711200">
            <a:lnSpc>
              <a:spcPct val="100000"/>
            </a:lnSpc>
            <a:spcBef>
              <a:spcPct val="0"/>
            </a:spcBef>
            <a:spcAft>
              <a:spcPct val="35000"/>
            </a:spcAft>
            <a:buNone/>
          </a:pPr>
          <a:r>
            <a:rPr lang="en-US" sz="1600" b="0" i="0" kern="1200" dirty="0"/>
            <a:t>Sector(s): </a:t>
          </a:r>
          <a:r>
            <a:rPr lang="en-US" sz="1600" b="1" i="0" kern="1200" dirty="0"/>
            <a:t>Technology</a:t>
          </a:r>
          <a:br>
            <a:rPr lang="en-US" sz="1600" kern="1200" dirty="0"/>
          </a:br>
          <a:r>
            <a:rPr lang="en-US" sz="1600" b="0" i="0" kern="1200" dirty="0"/>
            <a:t>Industry: </a:t>
          </a:r>
          <a:r>
            <a:rPr lang="en-US" sz="1600" b="1" i="0" kern="1200" dirty="0"/>
            <a:t>Semiconductors</a:t>
          </a:r>
        </a:p>
        <a:p>
          <a:pPr marL="0" lvl="0" indent="0" algn="l" defTabSz="711200">
            <a:lnSpc>
              <a:spcPct val="100000"/>
            </a:lnSpc>
            <a:spcBef>
              <a:spcPct val="0"/>
            </a:spcBef>
            <a:spcAft>
              <a:spcPct val="35000"/>
            </a:spcAft>
            <a:buNone/>
          </a:pPr>
          <a:r>
            <a:rPr lang="en-CA" sz="1600" kern="1200" dirty="0"/>
            <a:t>Stock:</a:t>
          </a:r>
          <a:r>
            <a:rPr lang="en-CA" sz="1600" b="1" kern="1200" dirty="0"/>
            <a:t> </a:t>
          </a:r>
          <a:r>
            <a:rPr lang="en-CA" sz="1600" b="1" i="0" kern="1200" dirty="0"/>
            <a:t>Broadcom Inc. (AVGO)</a:t>
          </a:r>
          <a:endParaRPr lang="en-US" sz="1600" b="1" kern="1200" dirty="0"/>
        </a:p>
      </dsp:txBody>
      <dsp:txXfrm>
        <a:off x="1232056" y="2104"/>
        <a:ext cx="4212331" cy="1066715"/>
      </dsp:txXfrm>
    </dsp:sp>
    <dsp:sp modelId="{46A36722-222A-447D-B1B2-04F1BF2733D7}">
      <dsp:nvSpPr>
        <dsp:cNvPr id="0" name=""/>
        <dsp:cNvSpPr/>
      </dsp:nvSpPr>
      <dsp:spPr>
        <a:xfrm>
          <a:off x="0" y="1335499"/>
          <a:ext cx="5444388" cy="1066715"/>
        </a:xfrm>
        <a:prstGeom prst="roundRect">
          <a:avLst>
            <a:gd name="adj" fmla="val 10000"/>
          </a:avLst>
        </a:prstGeom>
        <a:solidFill>
          <a:srgbClr val="7BDDF1"/>
        </a:solidFill>
        <a:ln>
          <a:noFill/>
        </a:ln>
        <a:effectLst/>
      </dsp:spPr>
      <dsp:style>
        <a:lnRef idx="0">
          <a:scrgbClr r="0" g="0" b="0"/>
        </a:lnRef>
        <a:fillRef idx="1">
          <a:scrgbClr r="0" g="0" b="0"/>
        </a:fillRef>
        <a:effectRef idx="0">
          <a:scrgbClr r="0" g="0" b="0"/>
        </a:effectRef>
        <a:fontRef idx="minor"/>
      </dsp:style>
    </dsp:sp>
    <dsp:sp modelId="{2DA44662-26C2-4BD0-9AEF-8C4F7BEE3803}">
      <dsp:nvSpPr>
        <dsp:cNvPr id="0" name=""/>
        <dsp:cNvSpPr/>
      </dsp:nvSpPr>
      <dsp:spPr>
        <a:xfrm>
          <a:off x="322681" y="1575510"/>
          <a:ext cx="586693" cy="58669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3A3040-D494-434D-871D-5A08BF3C6C6E}">
      <dsp:nvSpPr>
        <dsp:cNvPr id="0" name=""/>
        <dsp:cNvSpPr/>
      </dsp:nvSpPr>
      <dsp:spPr>
        <a:xfrm>
          <a:off x="1232056" y="1335499"/>
          <a:ext cx="4212331" cy="106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94" tIns="112894" rIns="112894" bIns="112894" numCol="1" spcCol="1270" anchor="b" anchorCtr="0">
          <a:noAutofit/>
        </a:bodyPr>
        <a:lstStyle/>
        <a:p>
          <a:pPr marL="0" lvl="0" indent="0" algn="l" defTabSz="711200">
            <a:lnSpc>
              <a:spcPct val="100000"/>
            </a:lnSpc>
            <a:spcBef>
              <a:spcPct val="0"/>
            </a:spcBef>
            <a:spcAft>
              <a:spcPct val="35000"/>
            </a:spcAft>
            <a:buNone/>
          </a:pPr>
          <a:r>
            <a:rPr lang="en-US" sz="1600" b="0" i="0" kern="1200" dirty="0"/>
            <a:t>Sector(s): </a:t>
          </a:r>
          <a:r>
            <a:rPr lang="en-US" sz="1600" b="1" i="0" kern="1200" dirty="0"/>
            <a:t>Consumer Defensive</a:t>
          </a:r>
          <a:br>
            <a:rPr lang="en-US" sz="1600" kern="1200" dirty="0"/>
          </a:br>
          <a:r>
            <a:rPr lang="en-US" sz="1600" b="0" i="0" kern="1200" dirty="0"/>
            <a:t>Industry: </a:t>
          </a:r>
          <a:r>
            <a:rPr lang="en-US" sz="1600" b="1" i="0" kern="1200" dirty="0"/>
            <a:t>Discount Stores</a:t>
          </a:r>
        </a:p>
        <a:p>
          <a:pPr marL="0" lvl="0" indent="0" algn="l" defTabSz="711200">
            <a:lnSpc>
              <a:spcPct val="100000"/>
            </a:lnSpc>
            <a:spcBef>
              <a:spcPct val="0"/>
            </a:spcBef>
            <a:spcAft>
              <a:spcPct val="35000"/>
            </a:spcAft>
            <a:buNone/>
          </a:pPr>
          <a:r>
            <a:rPr lang="en-US" sz="1600" kern="1200" dirty="0"/>
            <a:t>Stock: </a:t>
          </a:r>
          <a:r>
            <a:rPr lang="en-CA" sz="1600" b="1" i="0" kern="1200" dirty="0"/>
            <a:t>Costco Wholesale Corporation (COST)</a:t>
          </a:r>
          <a:endParaRPr lang="en-US" sz="1600" b="1" kern="1200" dirty="0"/>
        </a:p>
      </dsp:txBody>
      <dsp:txXfrm>
        <a:off x="1232056" y="1335499"/>
        <a:ext cx="4212331" cy="1066715"/>
      </dsp:txXfrm>
    </dsp:sp>
    <dsp:sp modelId="{CB46EB60-0BC8-407C-9113-A9D0D6EBDE46}">
      <dsp:nvSpPr>
        <dsp:cNvPr id="0" name=""/>
        <dsp:cNvSpPr/>
      </dsp:nvSpPr>
      <dsp:spPr>
        <a:xfrm>
          <a:off x="0" y="2668894"/>
          <a:ext cx="5444388" cy="1066715"/>
        </a:xfrm>
        <a:prstGeom prst="roundRect">
          <a:avLst>
            <a:gd name="adj" fmla="val 10000"/>
          </a:avLst>
        </a:prstGeom>
        <a:solidFill>
          <a:srgbClr val="96F8EC"/>
        </a:solidFill>
        <a:ln>
          <a:noFill/>
        </a:ln>
        <a:effectLst/>
      </dsp:spPr>
      <dsp:style>
        <a:lnRef idx="0">
          <a:scrgbClr r="0" g="0" b="0"/>
        </a:lnRef>
        <a:fillRef idx="1">
          <a:scrgbClr r="0" g="0" b="0"/>
        </a:fillRef>
        <a:effectRef idx="0">
          <a:scrgbClr r="0" g="0" b="0"/>
        </a:effectRef>
        <a:fontRef idx="minor"/>
      </dsp:style>
    </dsp:sp>
    <dsp:sp modelId="{E6212FB0-3BDF-4D8C-AB9C-B25D348FA288}">
      <dsp:nvSpPr>
        <dsp:cNvPr id="0" name=""/>
        <dsp:cNvSpPr/>
      </dsp:nvSpPr>
      <dsp:spPr>
        <a:xfrm>
          <a:off x="322681" y="2908905"/>
          <a:ext cx="586693" cy="58669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42B27F-A5C9-43C5-A789-FF95334AF2A2}">
      <dsp:nvSpPr>
        <dsp:cNvPr id="0" name=""/>
        <dsp:cNvSpPr/>
      </dsp:nvSpPr>
      <dsp:spPr>
        <a:xfrm>
          <a:off x="1232056" y="2668894"/>
          <a:ext cx="4212331" cy="106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94" tIns="112894" rIns="112894" bIns="112894" numCol="1" spcCol="1270" anchor="ctr" anchorCtr="0">
          <a:noAutofit/>
        </a:bodyPr>
        <a:lstStyle/>
        <a:p>
          <a:pPr marL="0" lvl="0" indent="0" algn="l" defTabSz="711200">
            <a:lnSpc>
              <a:spcPct val="100000"/>
            </a:lnSpc>
            <a:spcBef>
              <a:spcPct val="0"/>
            </a:spcBef>
            <a:spcAft>
              <a:spcPct val="35000"/>
            </a:spcAft>
            <a:buNone/>
          </a:pPr>
          <a:r>
            <a:rPr lang="en-US" sz="1600" b="0" i="0" kern="1200" dirty="0"/>
            <a:t>Sector(s): </a:t>
          </a:r>
          <a:r>
            <a:rPr lang="en-US" sz="1600" b="1" i="0" kern="1200" dirty="0"/>
            <a:t>Consumer Defensive</a:t>
          </a:r>
          <a:br>
            <a:rPr lang="en-US" sz="1600" kern="1200" dirty="0"/>
          </a:br>
          <a:r>
            <a:rPr lang="en-US" sz="1600" b="0" i="0" kern="1200" dirty="0"/>
            <a:t>Industry: </a:t>
          </a:r>
          <a:r>
            <a:rPr lang="en-US" sz="1600" b="1" i="0" kern="1200" dirty="0"/>
            <a:t>Education &amp; Training Services</a:t>
          </a:r>
        </a:p>
        <a:p>
          <a:pPr marL="0" lvl="0" indent="0" algn="l" defTabSz="711200">
            <a:lnSpc>
              <a:spcPct val="100000"/>
            </a:lnSpc>
            <a:spcBef>
              <a:spcPct val="0"/>
            </a:spcBef>
            <a:spcAft>
              <a:spcPct val="35000"/>
            </a:spcAft>
            <a:buNone/>
          </a:pPr>
          <a:r>
            <a:rPr lang="en-CA" sz="1600" kern="1200" dirty="0"/>
            <a:t>Stock: </a:t>
          </a:r>
          <a:r>
            <a:rPr lang="en-CA" sz="1600" b="1" i="0" kern="1200" dirty="0"/>
            <a:t>Stride, Inc. (LRN)</a:t>
          </a:r>
          <a:endParaRPr lang="en-US" sz="1600" b="1" kern="1200" dirty="0"/>
        </a:p>
      </dsp:txBody>
      <dsp:txXfrm>
        <a:off x="1232056" y="2668894"/>
        <a:ext cx="4212331" cy="1066715"/>
      </dsp:txXfrm>
    </dsp:sp>
    <dsp:sp modelId="{7FBA4259-4363-4721-AB03-D1CF9C895775}">
      <dsp:nvSpPr>
        <dsp:cNvPr id="0" name=""/>
        <dsp:cNvSpPr/>
      </dsp:nvSpPr>
      <dsp:spPr>
        <a:xfrm>
          <a:off x="0" y="4002289"/>
          <a:ext cx="5444388" cy="1066715"/>
        </a:xfrm>
        <a:prstGeom prst="roundRect">
          <a:avLst>
            <a:gd name="adj" fmla="val 10000"/>
          </a:avLst>
        </a:prstGeom>
        <a:solidFill>
          <a:srgbClr val="15A8C5"/>
        </a:solidFill>
        <a:ln>
          <a:noFill/>
        </a:ln>
        <a:effectLst/>
      </dsp:spPr>
      <dsp:style>
        <a:lnRef idx="0">
          <a:scrgbClr r="0" g="0" b="0"/>
        </a:lnRef>
        <a:fillRef idx="1">
          <a:scrgbClr r="0" g="0" b="0"/>
        </a:fillRef>
        <a:effectRef idx="0">
          <a:scrgbClr r="0" g="0" b="0"/>
        </a:effectRef>
        <a:fontRef idx="minor"/>
      </dsp:style>
    </dsp:sp>
    <dsp:sp modelId="{46A6ADCF-E628-4E2F-964F-3B600237C7A8}">
      <dsp:nvSpPr>
        <dsp:cNvPr id="0" name=""/>
        <dsp:cNvSpPr/>
      </dsp:nvSpPr>
      <dsp:spPr>
        <a:xfrm>
          <a:off x="322681" y="4242300"/>
          <a:ext cx="586693" cy="5866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9C38AB-9578-4216-8566-4F740E3111E0}">
      <dsp:nvSpPr>
        <dsp:cNvPr id="0" name=""/>
        <dsp:cNvSpPr/>
      </dsp:nvSpPr>
      <dsp:spPr>
        <a:xfrm>
          <a:off x="1232056" y="4002289"/>
          <a:ext cx="4212331" cy="106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94" tIns="112894" rIns="112894" bIns="112894" numCol="1" spcCol="1270" anchor="ctr" anchorCtr="0">
          <a:noAutofit/>
        </a:bodyPr>
        <a:lstStyle/>
        <a:p>
          <a:pPr marL="0" lvl="0" indent="0" algn="l" defTabSz="711200">
            <a:lnSpc>
              <a:spcPct val="100000"/>
            </a:lnSpc>
            <a:spcBef>
              <a:spcPct val="0"/>
            </a:spcBef>
            <a:spcAft>
              <a:spcPct val="35000"/>
            </a:spcAft>
            <a:buNone/>
          </a:pPr>
          <a:r>
            <a:rPr lang="en-US" sz="1600" b="0" i="0" kern="1200" dirty="0"/>
            <a:t>Sector(s): </a:t>
          </a:r>
          <a:r>
            <a:rPr lang="en-US" sz="1600" b="1" i="0" kern="1200" dirty="0"/>
            <a:t>Healthcare</a:t>
          </a:r>
          <a:br>
            <a:rPr lang="en-US" sz="1600" kern="1200" dirty="0"/>
          </a:br>
          <a:r>
            <a:rPr lang="en-US" sz="1600" b="0" i="0" kern="1200" dirty="0"/>
            <a:t>Industry: </a:t>
          </a:r>
          <a:r>
            <a:rPr lang="en-US" sz="1600" b="1" i="0" kern="1200" dirty="0"/>
            <a:t>Diagnostics &amp; Research</a:t>
          </a:r>
        </a:p>
        <a:p>
          <a:pPr marL="0" lvl="0" indent="0" algn="l" defTabSz="711200">
            <a:lnSpc>
              <a:spcPct val="100000"/>
            </a:lnSpc>
            <a:spcBef>
              <a:spcPct val="0"/>
            </a:spcBef>
            <a:spcAft>
              <a:spcPct val="35000"/>
            </a:spcAft>
            <a:buNone/>
          </a:pPr>
          <a:r>
            <a:rPr lang="en-US" sz="1600" b="0" i="0" kern="1200" dirty="0"/>
            <a:t>Stock</a:t>
          </a:r>
          <a:r>
            <a:rPr lang="en-US" sz="1600" b="1" i="0" kern="1200" dirty="0"/>
            <a:t>: Thermo Fisher Scientific Inc. (TMO)</a:t>
          </a:r>
          <a:endParaRPr lang="en-US" sz="1600" b="1" kern="1200" dirty="0"/>
        </a:p>
      </dsp:txBody>
      <dsp:txXfrm>
        <a:off x="1232056" y="4002289"/>
        <a:ext cx="4212331" cy="1066715"/>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8842B-1059-4BB2-D0C6-3093F4B7BC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E9BA2D2-7EDF-7EE6-DC70-AAA3A2EEA0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E4B21C6-1D8E-8396-56CB-548E45CDA706}"/>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5" name="Footer Placeholder 4">
            <a:extLst>
              <a:ext uri="{FF2B5EF4-FFF2-40B4-BE49-F238E27FC236}">
                <a16:creationId xmlns:a16="http://schemas.microsoft.com/office/drawing/2014/main" id="{66E4F0FC-4F9C-A22E-26C2-4B1D5E32A35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097CFD-9D4A-AE27-57BD-08BF9370B893}"/>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282198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4484-7FAF-77C6-EE7B-878FE22D481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F9D2967-F719-CFC9-3538-F7953BB952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EC8E16F-B024-964D-D9F2-D4E25FD57B75}"/>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5" name="Footer Placeholder 4">
            <a:extLst>
              <a:ext uri="{FF2B5EF4-FFF2-40B4-BE49-F238E27FC236}">
                <a16:creationId xmlns:a16="http://schemas.microsoft.com/office/drawing/2014/main" id="{C20EEE00-9C2E-EC29-1CB8-1EBC2627FC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F788922-61F9-C552-4A9B-97B7517950D1}"/>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675269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9B02EB-3B95-D803-417F-B61BD124D5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BD32DD3-4126-6541-8280-06F6E58737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F9232B1-7DDE-BE96-4814-60743D66411F}"/>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5" name="Footer Placeholder 4">
            <a:extLst>
              <a:ext uri="{FF2B5EF4-FFF2-40B4-BE49-F238E27FC236}">
                <a16:creationId xmlns:a16="http://schemas.microsoft.com/office/drawing/2014/main" id="{F014B8E0-EB86-806A-597E-6D90148F5A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9C5805-5819-F9E5-CC6E-E5437CAAFD7C}"/>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114988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7E82-3023-4033-1DA4-EFFC2ED60D4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3348D67-91F1-E9E4-69E2-F6989ADB73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889720-4E4F-4FBC-3F52-C530DB82A5F3}"/>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5" name="Footer Placeholder 4">
            <a:extLst>
              <a:ext uri="{FF2B5EF4-FFF2-40B4-BE49-F238E27FC236}">
                <a16:creationId xmlns:a16="http://schemas.microsoft.com/office/drawing/2014/main" id="{9034C89C-2898-DC0B-3239-048C728E9B4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1099B4F-9817-2670-8802-72EFC1617A3B}"/>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1514292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93DD-86A0-D759-77A6-0BC970DCF1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EC6C240-0403-5B70-DE1D-9E145A200D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30B88A-A468-BC61-2F80-C9D34114BC69}"/>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5" name="Footer Placeholder 4">
            <a:extLst>
              <a:ext uri="{FF2B5EF4-FFF2-40B4-BE49-F238E27FC236}">
                <a16:creationId xmlns:a16="http://schemas.microsoft.com/office/drawing/2014/main" id="{DA48EDB2-3153-FAFD-9420-37ADFEBE0D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7E3B0E-1212-E4F6-EFDF-E6E365D0138A}"/>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3288542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040E-3E3D-8C2E-D8D2-8F576F5E7D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4BC4B5E-A76B-9E78-7C0D-3AB5FC4BA9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B280A12-240E-C306-03CE-BDC869D0B7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17A5DB4-C806-C35A-5880-DD2DFC5F7CC0}"/>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6" name="Footer Placeholder 5">
            <a:extLst>
              <a:ext uri="{FF2B5EF4-FFF2-40B4-BE49-F238E27FC236}">
                <a16:creationId xmlns:a16="http://schemas.microsoft.com/office/drawing/2014/main" id="{A650533B-40D3-FD49-1413-B319DACE8F7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F2154F6-42B9-7FDD-5B04-ED4AF17D4491}"/>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532886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B4C5-A9A8-382B-2AAA-E79D761E4A2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F50D49F-2C97-70F8-0739-C62BE19CC8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DE9A14-D49C-76FA-48B4-BA0813011B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9DF45D-55A0-2535-6D83-D559FE4368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56FE71-74E7-D428-6E47-CF82EE3125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BA7B853-DFD7-1403-5D9C-86909CB15F48}"/>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8" name="Footer Placeholder 7">
            <a:extLst>
              <a:ext uri="{FF2B5EF4-FFF2-40B4-BE49-F238E27FC236}">
                <a16:creationId xmlns:a16="http://schemas.microsoft.com/office/drawing/2014/main" id="{192C05C0-1946-63F5-F4EE-6ADC044B58C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69E8B44-513B-3A3A-CC72-EBCC9974DE11}"/>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81180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FF065-C5D2-8ACF-3CE7-78BF2823582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40560DC-E6C8-1E3B-535E-9F2008FA3D60}"/>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4" name="Footer Placeholder 3">
            <a:extLst>
              <a:ext uri="{FF2B5EF4-FFF2-40B4-BE49-F238E27FC236}">
                <a16:creationId xmlns:a16="http://schemas.microsoft.com/office/drawing/2014/main" id="{FDF7E4BE-C9F9-0441-DDCE-51C48C03EE2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A7785AD-0B11-26CB-DB1F-FE646DEB7B6E}"/>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2875318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7595E4-2635-BD06-D8DB-254D652223BC}"/>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3" name="Footer Placeholder 2">
            <a:extLst>
              <a:ext uri="{FF2B5EF4-FFF2-40B4-BE49-F238E27FC236}">
                <a16:creationId xmlns:a16="http://schemas.microsoft.com/office/drawing/2014/main" id="{6FD2267D-BCA6-5957-CA2E-08D5A80BFE7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53083DC-9C33-25DB-2C46-11B4732CF372}"/>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557545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5D1C-DDB0-DD79-A2C7-E9BD86884A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B395A40-A4AF-E852-B5AF-C644D052A4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E48EC08-A9D0-C75B-A45B-F3523DD89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70FC9C-2358-474C-EC75-C3495133E942}"/>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6" name="Footer Placeholder 5">
            <a:extLst>
              <a:ext uri="{FF2B5EF4-FFF2-40B4-BE49-F238E27FC236}">
                <a16:creationId xmlns:a16="http://schemas.microsoft.com/office/drawing/2014/main" id="{2D6E8F28-A6E9-B9C8-F5CD-B44B40AE47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1EEA6F6-3AE0-0980-7313-247EE17DFEDE}"/>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141835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0A6-6D9D-188A-B206-3DC23F9D14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6966BBE-F5EF-93A3-4F41-8D13B02C74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0BA24E6-2CF2-2496-8C3B-2E8321DD1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D5E1BB-E90D-A588-CEDE-ADC771B4F6F5}"/>
              </a:ext>
            </a:extLst>
          </p:cNvPr>
          <p:cNvSpPr>
            <a:spLocks noGrp="1"/>
          </p:cNvSpPr>
          <p:nvPr>
            <p:ph type="dt" sz="half" idx="10"/>
          </p:nvPr>
        </p:nvSpPr>
        <p:spPr/>
        <p:txBody>
          <a:bodyPr/>
          <a:lstStyle/>
          <a:p>
            <a:fld id="{1D376501-55DB-48AD-8331-F6C25CA5B634}" type="datetimeFigureOut">
              <a:rPr lang="en-CA" smtClean="0"/>
              <a:t>2024-01-05</a:t>
            </a:fld>
            <a:endParaRPr lang="en-CA"/>
          </a:p>
        </p:txBody>
      </p:sp>
      <p:sp>
        <p:nvSpPr>
          <p:cNvPr id="6" name="Footer Placeholder 5">
            <a:extLst>
              <a:ext uri="{FF2B5EF4-FFF2-40B4-BE49-F238E27FC236}">
                <a16:creationId xmlns:a16="http://schemas.microsoft.com/office/drawing/2014/main" id="{5772CC84-349F-3DAE-8FC7-889EE3292E6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C0507E7-A48C-48E6-1C73-9052CD92342D}"/>
              </a:ext>
            </a:extLst>
          </p:cNvPr>
          <p:cNvSpPr>
            <a:spLocks noGrp="1"/>
          </p:cNvSpPr>
          <p:nvPr>
            <p:ph type="sldNum" sz="quarter" idx="12"/>
          </p:nvPr>
        </p:nvSpPr>
        <p:spPr/>
        <p:txBody>
          <a:bodyPr/>
          <a:lstStyle/>
          <a:p>
            <a:fld id="{CB2C25E3-E51D-4D0C-BA5E-C9E2A09E8173}" type="slidenum">
              <a:rPr lang="en-CA" smtClean="0"/>
              <a:t>‹#›</a:t>
            </a:fld>
            <a:endParaRPr lang="en-CA"/>
          </a:p>
        </p:txBody>
      </p:sp>
    </p:spTree>
    <p:extLst>
      <p:ext uri="{BB962C8B-B14F-4D97-AF65-F5344CB8AC3E}">
        <p14:creationId xmlns:p14="http://schemas.microsoft.com/office/powerpoint/2010/main" val="23315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B6F65-D49B-5FF1-59C8-369093D320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A2C225C-7340-2328-E649-C3378959B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648C7E3-BF4B-1AD8-3961-80CD94A0AE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76501-55DB-48AD-8331-F6C25CA5B634}" type="datetimeFigureOut">
              <a:rPr lang="en-CA" smtClean="0"/>
              <a:t>2024-01-05</a:t>
            </a:fld>
            <a:endParaRPr lang="en-CA"/>
          </a:p>
        </p:txBody>
      </p:sp>
      <p:sp>
        <p:nvSpPr>
          <p:cNvPr id="5" name="Footer Placeholder 4">
            <a:extLst>
              <a:ext uri="{FF2B5EF4-FFF2-40B4-BE49-F238E27FC236}">
                <a16:creationId xmlns:a16="http://schemas.microsoft.com/office/drawing/2014/main" id="{3D84A14E-2976-BAF6-54BC-D449311BAB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E43C6CF-339D-51B2-4BB1-C4EB9FB096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2C25E3-E51D-4D0C-BA5E-C9E2A09E8173}" type="slidenum">
              <a:rPr lang="en-CA" smtClean="0"/>
              <a:t>‹#›</a:t>
            </a:fld>
            <a:endParaRPr lang="en-CA"/>
          </a:p>
        </p:txBody>
      </p:sp>
    </p:spTree>
    <p:extLst>
      <p:ext uri="{BB962C8B-B14F-4D97-AF65-F5344CB8AC3E}">
        <p14:creationId xmlns:p14="http://schemas.microsoft.com/office/powerpoint/2010/main" val="3314749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ecsoft2.org/broadcom-ethernet-driver" TargetMode="External"/><Relationship Id="rId10" Type="http://schemas.openxmlformats.org/officeDocument/2006/relationships/hyperlink" Target="http://2020.igem.org/Main_Page" TargetMode="External"/><Relationship Id="rId4" Type="http://schemas.openxmlformats.org/officeDocument/2006/relationships/image" Target="../media/image25.jpg"/><Relationship Id="rId9"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hyperlink" Target="https://www.pngall.com/analysis-png/download/2290"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publicdomainpictures.net/en/view-image.php?image=174889&amp;picture=books-on-white" TargetMode="External"/><Relationship Id="rId3" Type="http://schemas.openxmlformats.org/officeDocument/2006/relationships/diagramLayout" Target="../diagrams/layout1.xml"/><Relationship Id="rId7"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hyperlink" Target="https://www.rawpixel.com/image/572213/male-silhouette-drawing" TargetMode="External"/><Relationship Id="rId4" Type="http://schemas.openxmlformats.org/officeDocument/2006/relationships/diagramQuickStyle" Target="../diagrams/quickStyle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00E7F0-306D-2E02-8F9F-D4DC2BD9D1E3}"/>
              </a:ext>
            </a:extLst>
          </p:cNvPr>
          <p:cNvSpPr/>
          <p:nvPr/>
        </p:nvSpPr>
        <p:spPr>
          <a:xfrm>
            <a:off x="1164533" y="1932569"/>
            <a:ext cx="4689231" cy="24196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drawing a graph&#10;&#10;Description automatically generated">
            <a:extLst>
              <a:ext uri="{FF2B5EF4-FFF2-40B4-BE49-F238E27FC236}">
                <a16:creationId xmlns:a16="http://schemas.microsoft.com/office/drawing/2014/main" id="{6FF5F1DF-E0E7-4D08-DA6E-58C348D87209}"/>
              </a:ext>
            </a:extLst>
          </p:cNvPr>
          <p:cNvPicPr>
            <a:picLocks noChangeAspect="1"/>
          </p:cNvPicPr>
          <p:nvPr/>
        </p:nvPicPr>
        <p:blipFill rotWithShape="1">
          <a:blip r:embed="rId2">
            <a:extLst>
              <a:ext uri="{28A0092B-C50C-407E-A947-70E740481C1C}">
                <a14:useLocalDpi xmlns:a14="http://schemas.microsoft.com/office/drawing/2010/main" val="0"/>
              </a:ext>
            </a:extLst>
          </a:blip>
          <a:srcRect b="12974"/>
          <a:stretch/>
        </p:blipFill>
        <p:spPr>
          <a:xfrm>
            <a:off x="504853" y="2286732"/>
            <a:ext cx="5082385" cy="2487925"/>
          </a:xfrm>
          <a:prstGeom prst="rect">
            <a:avLst/>
          </a:prstGeom>
        </p:spPr>
      </p:pic>
      <p:sp>
        <p:nvSpPr>
          <p:cNvPr id="3" name="TextBox 2">
            <a:extLst>
              <a:ext uri="{FF2B5EF4-FFF2-40B4-BE49-F238E27FC236}">
                <a16:creationId xmlns:a16="http://schemas.microsoft.com/office/drawing/2014/main" id="{DDEBD0A5-3C3E-80E9-8818-0AF42104DFEF}"/>
              </a:ext>
            </a:extLst>
          </p:cNvPr>
          <p:cNvSpPr txBox="1"/>
          <p:nvPr/>
        </p:nvSpPr>
        <p:spPr>
          <a:xfrm>
            <a:off x="6795456" y="1631852"/>
            <a:ext cx="4149969" cy="2487925"/>
          </a:xfrm>
          <a:prstGeom prst="rect">
            <a:avLst/>
          </a:prstGeom>
          <a:noFill/>
        </p:spPr>
        <p:txBody>
          <a:bodyPr wrap="square" rtlCol="0">
            <a:spAutoFit/>
          </a:bodyPr>
          <a:lstStyle/>
          <a:p>
            <a:pPr algn="ctr">
              <a:lnSpc>
                <a:spcPct val="150000"/>
              </a:lnSpc>
            </a:pPr>
            <a:r>
              <a:rPr lang="en-US" sz="3600" dirty="0">
                <a:latin typeface="Amasis MT Pro Black" panose="02040A04050005020304" pitchFamily="18" charset="0"/>
              </a:rPr>
              <a:t>INVESTMENT</a:t>
            </a:r>
          </a:p>
          <a:p>
            <a:pPr algn="ctr">
              <a:lnSpc>
                <a:spcPct val="150000"/>
              </a:lnSpc>
            </a:pPr>
            <a:r>
              <a:rPr lang="en-US" sz="3600" dirty="0">
                <a:latin typeface="Amasis MT Pro Black" panose="02040A04050005020304" pitchFamily="18" charset="0"/>
              </a:rPr>
              <a:t>PORTFOLIO</a:t>
            </a:r>
          </a:p>
          <a:p>
            <a:pPr algn="ctr">
              <a:lnSpc>
                <a:spcPct val="150000"/>
              </a:lnSpc>
            </a:pPr>
            <a:r>
              <a:rPr lang="en-US" sz="3600" dirty="0">
                <a:latin typeface="Amasis MT Pro Black" panose="02040A04050005020304" pitchFamily="18" charset="0"/>
              </a:rPr>
              <a:t>PROPOSAL</a:t>
            </a:r>
          </a:p>
        </p:txBody>
      </p:sp>
      <p:sp>
        <p:nvSpPr>
          <p:cNvPr id="7" name="TextBox 6">
            <a:extLst>
              <a:ext uri="{FF2B5EF4-FFF2-40B4-BE49-F238E27FC236}">
                <a16:creationId xmlns:a16="http://schemas.microsoft.com/office/drawing/2014/main" id="{4239CA7B-31FF-92EE-9E29-E4149155D3DC}"/>
              </a:ext>
            </a:extLst>
          </p:cNvPr>
          <p:cNvSpPr txBox="1"/>
          <p:nvPr/>
        </p:nvSpPr>
        <p:spPr>
          <a:xfrm>
            <a:off x="5993599" y="4119777"/>
            <a:ext cx="5753685" cy="464871"/>
          </a:xfrm>
          <a:prstGeom prst="rect">
            <a:avLst/>
          </a:prstGeom>
          <a:noFill/>
        </p:spPr>
        <p:txBody>
          <a:bodyPr wrap="square" rtlCol="0">
            <a:spAutoFit/>
          </a:bodyPr>
          <a:lstStyle/>
          <a:p>
            <a:pPr>
              <a:lnSpc>
                <a:spcPct val="150000"/>
              </a:lnSpc>
            </a:pPr>
            <a:r>
              <a:rPr lang="en-US" dirty="0"/>
              <a:t>Sara Maria Joy | </a:t>
            </a:r>
            <a:r>
              <a:rPr lang="en-US" dirty="0" err="1"/>
              <a:t>Athira</a:t>
            </a:r>
            <a:r>
              <a:rPr lang="en-US" dirty="0"/>
              <a:t> John | Radhika Puri | David </a:t>
            </a:r>
            <a:r>
              <a:rPr lang="en-US" sz="1800" kern="0" dirty="0" err="1">
                <a:effectLst/>
                <a:latin typeface="Calibri" panose="020F0502020204030204" pitchFamily="34" charset="0"/>
                <a:ea typeface="Calibri" panose="020F0502020204030204" pitchFamily="34" charset="0"/>
              </a:rPr>
              <a:t>Ogbeide</a:t>
            </a:r>
            <a:r>
              <a:rPr lang="en-IN" dirty="0">
                <a:effectLst/>
              </a:rPr>
              <a:t> </a:t>
            </a:r>
            <a:endParaRPr lang="en-US" dirty="0"/>
          </a:p>
        </p:txBody>
      </p:sp>
    </p:spTree>
    <p:extLst>
      <p:ext uri="{BB962C8B-B14F-4D97-AF65-F5344CB8AC3E}">
        <p14:creationId xmlns:p14="http://schemas.microsoft.com/office/powerpoint/2010/main" val="244460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474F3D4-B800-7E60-FEC4-B529465A2BF2}"/>
              </a:ext>
            </a:extLst>
          </p:cNvPr>
          <p:cNvGraphicFramePr>
            <a:graphicFrameLocks noGrp="1"/>
          </p:cNvGraphicFramePr>
          <p:nvPr>
            <p:extLst>
              <p:ext uri="{D42A27DB-BD31-4B8C-83A1-F6EECF244321}">
                <p14:modId xmlns:p14="http://schemas.microsoft.com/office/powerpoint/2010/main" val="3627156380"/>
              </p:ext>
            </p:extLst>
          </p:nvPr>
        </p:nvGraphicFramePr>
        <p:xfrm>
          <a:off x="1851663" y="1758708"/>
          <a:ext cx="5265630" cy="3911670"/>
        </p:xfrm>
        <a:graphic>
          <a:graphicData uri="http://schemas.openxmlformats.org/drawingml/2006/table">
            <a:tbl>
              <a:tblPr/>
              <a:tblGrid>
                <a:gridCol w="1053126">
                  <a:extLst>
                    <a:ext uri="{9D8B030D-6E8A-4147-A177-3AD203B41FA5}">
                      <a16:colId xmlns:a16="http://schemas.microsoft.com/office/drawing/2014/main" val="2758451911"/>
                    </a:ext>
                  </a:extLst>
                </a:gridCol>
                <a:gridCol w="1053126">
                  <a:extLst>
                    <a:ext uri="{9D8B030D-6E8A-4147-A177-3AD203B41FA5}">
                      <a16:colId xmlns:a16="http://schemas.microsoft.com/office/drawing/2014/main" val="151430589"/>
                    </a:ext>
                  </a:extLst>
                </a:gridCol>
                <a:gridCol w="1053126">
                  <a:extLst>
                    <a:ext uri="{9D8B030D-6E8A-4147-A177-3AD203B41FA5}">
                      <a16:colId xmlns:a16="http://schemas.microsoft.com/office/drawing/2014/main" val="1126544673"/>
                    </a:ext>
                  </a:extLst>
                </a:gridCol>
                <a:gridCol w="1053126">
                  <a:extLst>
                    <a:ext uri="{9D8B030D-6E8A-4147-A177-3AD203B41FA5}">
                      <a16:colId xmlns:a16="http://schemas.microsoft.com/office/drawing/2014/main" val="982403352"/>
                    </a:ext>
                  </a:extLst>
                </a:gridCol>
                <a:gridCol w="1053126">
                  <a:extLst>
                    <a:ext uri="{9D8B030D-6E8A-4147-A177-3AD203B41FA5}">
                      <a16:colId xmlns:a16="http://schemas.microsoft.com/office/drawing/2014/main" val="3027138566"/>
                    </a:ext>
                  </a:extLst>
                </a:gridCol>
              </a:tblGrid>
              <a:tr h="782334">
                <a:tc>
                  <a:txBody>
                    <a:bodyPr/>
                    <a:lstStyle/>
                    <a:p>
                      <a:pPr algn="ctr" fontAlgn="ctr"/>
                      <a:endParaRPr lang="en-CA" sz="2400"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CA" sz="2400" b="1" dirty="0">
                          <a:effectLst/>
                        </a:rPr>
                        <a:t>AVGO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62000"/>
                      </a:schemeClr>
                    </a:solidFill>
                  </a:tcPr>
                </a:tc>
                <a:tc>
                  <a:txBody>
                    <a:bodyPr/>
                    <a:lstStyle/>
                    <a:p>
                      <a:pPr algn="ctr" fontAlgn="ctr"/>
                      <a:r>
                        <a:rPr lang="en-CA" sz="2400" b="1" dirty="0">
                          <a:effectLst/>
                        </a:rPr>
                        <a:t>COST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62000"/>
                      </a:schemeClr>
                    </a:solidFill>
                  </a:tcPr>
                </a:tc>
                <a:tc>
                  <a:txBody>
                    <a:bodyPr/>
                    <a:lstStyle/>
                    <a:p>
                      <a:pPr algn="ctr" fontAlgn="ctr"/>
                      <a:r>
                        <a:rPr lang="en-CA" sz="2400" b="1" dirty="0">
                          <a:effectLst/>
                        </a:rPr>
                        <a:t>LRN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62000"/>
                      </a:schemeClr>
                    </a:solidFill>
                  </a:tcPr>
                </a:tc>
                <a:tc>
                  <a:txBody>
                    <a:bodyPr/>
                    <a:lstStyle/>
                    <a:p>
                      <a:pPr algn="ctr" fontAlgn="ctr"/>
                      <a:r>
                        <a:rPr lang="en-CA" sz="2400" b="1" dirty="0">
                          <a:effectLst/>
                        </a:rPr>
                        <a:t>TMO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62000"/>
                      </a:schemeClr>
                    </a:solidFill>
                  </a:tcPr>
                </a:tc>
                <a:extLst>
                  <a:ext uri="{0D108BD9-81ED-4DB2-BD59-A6C34878D82A}">
                    <a16:rowId xmlns:a16="http://schemas.microsoft.com/office/drawing/2014/main" val="3385548638"/>
                  </a:ext>
                </a:extLst>
              </a:tr>
              <a:tr h="782334">
                <a:tc>
                  <a:txBody>
                    <a:bodyPr/>
                    <a:lstStyle/>
                    <a:p>
                      <a:pPr algn="ctr" fontAlgn="ctr"/>
                      <a:r>
                        <a:rPr lang="en-CA" sz="2400" b="1" dirty="0">
                          <a:effectLst/>
                        </a:rPr>
                        <a:t>AVGO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pPr algn="ctr" fontAlgn="ctr"/>
                      <a:r>
                        <a:rPr lang="en-CA" sz="2400" dirty="0">
                          <a:solidFill>
                            <a:schemeClr val="bg1"/>
                          </a:solidFill>
                          <a:effectLst/>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CA" sz="2400" dirty="0">
                          <a:solidFill>
                            <a:schemeClr val="bg1"/>
                          </a:solidFill>
                          <a:effectLst/>
                        </a:rPr>
                        <a:t>0.50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2CDE">
                        <a:alpha val="95686"/>
                      </a:srgbClr>
                    </a:solidFill>
                  </a:tcPr>
                </a:tc>
                <a:tc>
                  <a:txBody>
                    <a:bodyPr/>
                    <a:lstStyle/>
                    <a:p>
                      <a:pPr algn="ctr" fontAlgn="ctr"/>
                      <a:r>
                        <a:rPr lang="en-CA" sz="2400" dirty="0">
                          <a:solidFill>
                            <a:schemeClr val="bg1"/>
                          </a:solidFill>
                          <a:effectLst/>
                        </a:rPr>
                        <a:t>0.18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3B4EF"/>
                    </a:solidFill>
                  </a:tcPr>
                </a:tc>
                <a:tc>
                  <a:txBody>
                    <a:bodyPr/>
                    <a:lstStyle/>
                    <a:p>
                      <a:pPr algn="ctr" fontAlgn="ctr"/>
                      <a:r>
                        <a:rPr lang="en-CA" sz="2400" dirty="0">
                          <a:solidFill>
                            <a:schemeClr val="bg1"/>
                          </a:solidFill>
                          <a:effectLst/>
                        </a:rPr>
                        <a:t>0.44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34ADA"/>
                    </a:solidFill>
                  </a:tcPr>
                </a:tc>
                <a:extLst>
                  <a:ext uri="{0D108BD9-81ED-4DB2-BD59-A6C34878D82A}">
                    <a16:rowId xmlns:a16="http://schemas.microsoft.com/office/drawing/2014/main" val="1273417184"/>
                  </a:ext>
                </a:extLst>
              </a:tr>
              <a:tr h="782334">
                <a:tc>
                  <a:txBody>
                    <a:bodyPr/>
                    <a:lstStyle/>
                    <a:p>
                      <a:pPr algn="ctr" fontAlgn="ctr"/>
                      <a:r>
                        <a:rPr lang="en-CA" sz="2400" b="1" dirty="0">
                          <a:effectLst/>
                        </a:rPr>
                        <a:t>COST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pPr algn="ctr" fontAlgn="ctr"/>
                      <a:r>
                        <a:rPr lang="en-CA" sz="2400" dirty="0">
                          <a:solidFill>
                            <a:schemeClr val="bg1"/>
                          </a:solidFill>
                          <a:effectLst/>
                        </a:rPr>
                        <a:t>0.50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2CDE"/>
                    </a:solidFill>
                  </a:tcPr>
                </a:tc>
                <a:tc>
                  <a:txBody>
                    <a:bodyPr/>
                    <a:lstStyle/>
                    <a:p>
                      <a:pPr algn="ctr" fontAlgn="ctr"/>
                      <a:r>
                        <a:rPr lang="en-CA" sz="2400" dirty="0">
                          <a:solidFill>
                            <a:schemeClr val="bg1"/>
                          </a:solidFill>
                          <a:effectLst/>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91467"/>
                    </a:solidFill>
                  </a:tcPr>
                </a:tc>
                <a:tc>
                  <a:txBody>
                    <a:bodyPr/>
                    <a:lstStyle/>
                    <a:p>
                      <a:pPr algn="ctr" fontAlgn="ctr"/>
                      <a:r>
                        <a:rPr lang="en-CA" sz="2400" dirty="0">
                          <a:solidFill>
                            <a:schemeClr val="bg1"/>
                          </a:solidFill>
                          <a:effectLst/>
                        </a:rPr>
                        <a:t>0.11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3B4EF"/>
                    </a:solidFill>
                  </a:tcPr>
                </a:tc>
                <a:tc>
                  <a:txBody>
                    <a:bodyPr/>
                    <a:lstStyle/>
                    <a:p>
                      <a:pPr algn="ctr" fontAlgn="ctr"/>
                      <a:r>
                        <a:rPr lang="en-CA" sz="2400" dirty="0">
                          <a:solidFill>
                            <a:schemeClr val="bg1"/>
                          </a:solidFill>
                          <a:effectLst/>
                        </a:rPr>
                        <a:t>0.47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34ADA"/>
                    </a:solidFill>
                  </a:tcPr>
                </a:tc>
                <a:extLst>
                  <a:ext uri="{0D108BD9-81ED-4DB2-BD59-A6C34878D82A}">
                    <a16:rowId xmlns:a16="http://schemas.microsoft.com/office/drawing/2014/main" val="3703462535"/>
                  </a:ext>
                </a:extLst>
              </a:tr>
              <a:tr h="782334">
                <a:tc>
                  <a:txBody>
                    <a:bodyPr/>
                    <a:lstStyle/>
                    <a:p>
                      <a:pPr algn="ctr" fontAlgn="ctr"/>
                      <a:r>
                        <a:rPr lang="en-CA" sz="2400" b="1" dirty="0">
                          <a:effectLst/>
                        </a:rPr>
                        <a:t>LRN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pPr algn="ctr" fontAlgn="ctr"/>
                      <a:r>
                        <a:rPr lang="en-CA" sz="2400" dirty="0">
                          <a:solidFill>
                            <a:schemeClr val="bg1"/>
                          </a:solidFill>
                          <a:effectLst/>
                        </a:rPr>
                        <a:t>0.18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3B4EF"/>
                    </a:solidFill>
                  </a:tcPr>
                </a:tc>
                <a:tc>
                  <a:txBody>
                    <a:bodyPr/>
                    <a:lstStyle/>
                    <a:p>
                      <a:pPr algn="ctr" fontAlgn="ctr"/>
                      <a:r>
                        <a:rPr lang="en-CA" sz="2400" dirty="0">
                          <a:solidFill>
                            <a:schemeClr val="bg1"/>
                          </a:solidFill>
                          <a:effectLst/>
                        </a:rPr>
                        <a:t>0.11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3B4EF"/>
                    </a:solidFill>
                  </a:tcPr>
                </a:tc>
                <a:tc>
                  <a:txBody>
                    <a:bodyPr/>
                    <a:lstStyle/>
                    <a:p>
                      <a:pPr algn="ctr" fontAlgn="ctr"/>
                      <a:r>
                        <a:rPr lang="en-CA" sz="2400" dirty="0">
                          <a:solidFill>
                            <a:schemeClr val="bg1"/>
                          </a:solidFill>
                          <a:effectLst/>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91467"/>
                    </a:solidFill>
                  </a:tcPr>
                </a:tc>
                <a:tc>
                  <a:txBody>
                    <a:bodyPr/>
                    <a:lstStyle/>
                    <a:p>
                      <a:pPr algn="ctr" fontAlgn="ctr"/>
                      <a:r>
                        <a:rPr lang="en-CA" sz="2400" dirty="0">
                          <a:solidFill>
                            <a:schemeClr val="bg1"/>
                          </a:solidFill>
                          <a:effectLst/>
                        </a:rPr>
                        <a:t>0.14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3B4EF"/>
                    </a:solidFill>
                  </a:tcPr>
                </a:tc>
                <a:extLst>
                  <a:ext uri="{0D108BD9-81ED-4DB2-BD59-A6C34878D82A}">
                    <a16:rowId xmlns:a16="http://schemas.microsoft.com/office/drawing/2014/main" val="681361498"/>
                  </a:ext>
                </a:extLst>
              </a:tr>
              <a:tr h="782334">
                <a:tc>
                  <a:txBody>
                    <a:bodyPr/>
                    <a:lstStyle/>
                    <a:p>
                      <a:pPr algn="ctr" fontAlgn="ctr"/>
                      <a:r>
                        <a:rPr lang="en-CA" sz="2400" b="1" dirty="0">
                          <a:effectLst/>
                        </a:rPr>
                        <a:t>TMO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pPr algn="ctr" fontAlgn="ctr"/>
                      <a:r>
                        <a:rPr lang="en-CA" sz="2400" dirty="0">
                          <a:solidFill>
                            <a:schemeClr val="bg1"/>
                          </a:solidFill>
                          <a:effectLst/>
                        </a:rPr>
                        <a:t>0.44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34ADA"/>
                    </a:solidFill>
                  </a:tcPr>
                </a:tc>
                <a:tc>
                  <a:txBody>
                    <a:bodyPr/>
                    <a:lstStyle/>
                    <a:p>
                      <a:pPr algn="ctr" fontAlgn="ctr"/>
                      <a:r>
                        <a:rPr lang="en-CA" sz="2400" dirty="0">
                          <a:solidFill>
                            <a:schemeClr val="bg1"/>
                          </a:solidFill>
                          <a:effectLst/>
                        </a:rPr>
                        <a:t>0.47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34ADA"/>
                    </a:solidFill>
                  </a:tcPr>
                </a:tc>
                <a:tc>
                  <a:txBody>
                    <a:bodyPr/>
                    <a:lstStyle/>
                    <a:p>
                      <a:pPr algn="ctr" fontAlgn="ctr"/>
                      <a:r>
                        <a:rPr lang="en-CA" sz="2400" dirty="0">
                          <a:solidFill>
                            <a:schemeClr val="bg1"/>
                          </a:solidFill>
                          <a:effectLst/>
                        </a:rPr>
                        <a:t>0.14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3B4EF"/>
                    </a:solidFill>
                  </a:tcPr>
                </a:tc>
                <a:tc>
                  <a:txBody>
                    <a:bodyPr/>
                    <a:lstStyle/>
                    <a:p>
                      <a:pPr algn="ctr" fontAlgn="ctr"/>
                      <a:r>
                        <a:rPr lang="en-CA" sz="2400" dirty="0">
                          <a:solidFill>
                            <a:schemeClr val="bg1"/>
                          </a:solidFill>
                          <a:effectLst/>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91467"/>
                    </a:solidFill>
                  </a:tcPr>
                </a:tc>
                <a:extLst>
                  <a:ext uri="{0D108BD9-81ED-4DB2-BD59-A6C34878D82A}">
                    <a16:rowId xmlns:a16="http://schemas.microsoft.com/office/drawing/2014/main" val="3759326953"/>
                  </a:ext>
                </a:extLst>
              </a:tr>
            </a:tbl>
          </a:graphicData>
        </a:graphic>
      </p:graphicFrame>
      <p:sp>
        <p:nvSpPr>
          <p:cNvPr id="4" name="TextBox 3">
            <a:extLst>
              <a:ext uri="{FF2B5EF4-FFF2-40B4-BE49-F238E27FC236}">
                <a16:creationId xmlns:a16="http://schemas.microsoft.com/office/drawing/2014/main" id="{CCB37873-8D54-3125-A188-74B65D4F5FA2}"/>
              </a:ext>
            </a:extLst>
          </p:cNvPr>
          <p:cNvSpPr txBox="1"/>
          <p:nvPr/>
        </p:nvSpPr>
        <p:spPr>
          <a:xfrm>
            <a:off x="2770340" y="891540"/>
            <a:ext cx="5476240" cy="584775"/>
          </a:xfrm>
          <a:prstGeom prst="rect">
            <a:avLst/>
          </a:prstGeom>
          <a:noFill/>
        </p:spPr>
        <p:txBody>
          <a:bodyPr wrap="square" rtlCol="0">
            <a:spAutoFit/>
          </a:bodyPr>
          <a:lstStyle/>
          <a:p>
            <a:r>
              <a:rPr lang="en-CA" sz="3200" dirty="0">
                <a:latin typeface="Amasis MT Pro Black" panose="02040A04050005020304" pitchFamily="18" charset="0"/>
              </a:rPr>
              <a:t>Portfolio Correlation</a:t>
            </a:r>
          </a:p>
        </p:txBody>
      </p:sp>
      <p:grpSp>
        <p:nvGrpSpPr>
          <p:cNvPr id="2" name="Group 1">
            <a:extLst>
              <a:ext uri="{FF2B5EF4-FFF2-40B4-BE49-F238E27FC236}">
                <a16:creationId xmlns:a16="http://schemas.microsoft.com/office/drawing/2014/main" id="{E0AD8CD6-98B5-414F-B231-FC2625A2DFD4}"/>
              </a:ext>
            </a:extLst>
          </p:cNvPr>
          <p:cNvGrpSpPr/>
          <p:nvPr/>
        </p:nvGrpSpPr>
        <p:grpSpPr>
          <a:xfrm>
            <a:off x="8246580" y="1476315"/>
            <a:ext cx="2901868" cy="4100342"/>
            <a:chOff x="8418660" y="1603736"/>
            <a:chExt cx="2901868" cy="4100342"/>
          </a:xfrm>
        </p:grpSpPr>
        <p:pic>
          <p:nvPicPr>
            <p:cNvPr id="1026" name="Picture 2" descr="Stride, Inc. (LRN) Company Profile &amp; Overview - Stock Analysis">
              <a:extLst>
                <a:ext uri="{FF2B5EF4-FFF2-40B4-BE49-F238E27FC236}">
                  <a16:creationId xmlns:a16="http://schemas.microsoft.com/office/drawing/2014/main" id="{37C37832-4F20-C03B-9CBF-A5483CA97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600" y="1603736"/>
              <a:ext cx="1571987" cy="10721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stco Wholesale (COST) Stock Price, News &amp; Analysis">
              <a:extLst>
                <a:ext uri="{FF2B5EF4-FFF2-40B4-BE49-F238E27FC236}">
                  <a16:creationId xmlns:a16="http://schemas.microsoft.com/office/drawing/2014/main" id="{8EDD17DB-ACF7-48A1-661A-40D41DF12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660" y="4953055"/>
              <a:ext cx="2901868" cy="7510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rmo Fisher Scientific Inc (TMO) Stock Price, Trades &amp; News | GuruFocus">
              <a:extLst>
                <a:ext uri="{FF2B5EF4-FFF2-40B4-BE49-F238E27FC236}">
                  <a16:creationId xmlns:a16="http://schemas.microsoft.com/office/drawing/2014/main" id="{84522227-75C6-CE05-ACE7-6D19B13186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115" y="2552346"/>
              <a:ext cx="1797187" cy="10549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VGO | Broadcom Inc. Stock Overview (U.S.: Nasdaq) | Barron's">
              <a:extLst>
                <a:ext uri="{FF2B5EF4-FFF2-40B4-BE49-F238E27FC236}">
                  <a16:creationId xmlns:a16="http://schemas.microsoft.com/office/drawing/2014/main" id="{19B09A21-2795-7D4C-CCD1-D57BC665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827" y="3841964"/>
              <a:ext cx="2145765" cy="9726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145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19">
            <a:extLst>
              <a:ext uri="{FF2B5EF4-FFF2-40B4-BE49-F238E27FC236}">
                <a16:creationId xmlns:a16="http://schemas.microsoft.com/office/drawing/2014/main" id="{0F94B71E-7990-CD55-0BA2-EBD03F71FBEB}"/>
              </a:ext>
            </a:extLst>
          </p:cNvPr>
          <p:cNvGraphicFramePr/>
          <p:nvPr>
            <p:extLst>
              <p:ext uri="{D42A27DB-BD31-4B8C-83A1-F6EECF244321}">
                <p14:modId xmlns:p14="http://schemas.microsoft.com/office/powerpoint/2010/main" val="951909757"/>
              </p:ext>
            </p:extLst>
          </p:nvPr>
        </p:nvGraphicFramePr>
        <p:xfrm>
          <a:off x="1051915" y="1346183"/>
          <a:ext cx="5405120" cy="4415042"/>
        </p:xfrm>
        <a:graphic>
          <a:graphicData uri="http://schemas.openxmlformats.org/drawingml/2006/chart">
            <c:chart xmlns:c="http://schemas.openxmlformats.org/drawingml/2006/chart" xmlns:r="http://schemas.openxmlformats.org/officeDocument/2006/relationships" r:id="rId2"/>
          </a:graphicData>
        </a:graphic>
      </p:graphicFrame>
      <p:sp>
        <p:nvSpPr>
          <p:cNvPr id="21" name="Rectangle 20">
            <a:extLst>
              <a:ext uri="{FF2B5EF4-FFF2-40B4-BE49-F238E27FC236}">
                <a16:creationId xmlns:a16="http://schemas.microsoft.com/office/drawing/2014/main" id="{A1FAB51E-9A38-73E4-A007-AE9EB34E02FF}"/>
              </a:ext>
            </a:extLst>
          </p:cNvPr>
          <p:cNvSpPr/>
          <p:nvPr/>
        </p:nvSpPr>
        <p:spPr>
          <a:xfrm>
            <a:off x="7047914" y="0"/>
            <a:ext cx="5143781" cy="685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0E1CC1E-8136-DB78-3F88-39EEC89891F7}"/>
              </a:ext>
            </a:extLst>
          </p:cNvPr>
          <p:cNvSpPr txBox="1"/>
          <p:nvPr/>
        </p:nvSpPr>
        <p:spPr>
          <a:xfrm>
            <a:off x="7582486" y="1153551"/>
            <a:ext cx="4276579" cy="1261884"/>
          </a:xfrm>
          <a:prstGeom prst="rect">
            <a:avLst/>
          </a:prstGeom>
          <a:noFill/>
        </p:spPr>
        <p:txBody>
          <a:bodyPr wrap="square" rtlCol="0">
            <a:spAutoFit/>
          </a:bodyPr>
          <a:lstStyle/>
          <a:p>
            <a:pPr algn="ctr"/>
            <a:r>
              <a:rPr lang="en-US" sz="2800" b="1" dirty="0">
                <a:solidFill>
                  <a:schemeClr val="bg1"/>
                </a:solidFill>
              </a:rPr>
              <a:t>Weight Allocation For Optimized Portfolio</a:t>
            </a:r>
          </a:p>
          <a:p>
            <a:pPr algn="ctr"/>
            <a:r>
              <a:rPr lang="en-US" sz="2000" dirty="0">
                <a:solidFill>
                  <a:schemeClr val="bg1"/>
                </a:solidFill>
              </a:rPr>
              <a:t>(based on Sharpe Ratio)</a:t>
            </a:r>
          </a:p>
        </p:txBody>
      </p:sp>
      <p:sp>
        <p:nvSpPr>
          <p:cNvPr id="23" name="TextBox 22">
            <a:extLst>
              <a:ext uri="{FF2B5EF4-FFF2-40B4-BE49-F238E27FC236}">
                <a16:creationId xmlns:a16="http://schemas.microsoft.com/office/drawing/2014/main" id="{A5638B5F-C7A0-3AC6-5E2C-95CE13D6904A}"/>
              </a:ext>
            </a:extLst>
          </p:cNvPr>
          <p:cNvSpPr txBox="1"/>
          <p:nvPr/>
        </p:nvSpPr>
        <p:spPr>
          <a:xfrm>
            <a:off x="8328074" y="2823329"/>
            <a:ext cx="2996418" cy="3139321"/>
          </a:xfrm>
          <a:prstGeom prst="rect">
            <a:avLst/>
          </a:prstGeom>
          <a:noFill/>
        </p:spPr>
        <p:txBody>
          <a:bodyPr wrap="square" rtlCol="0">
            <a:spAutoFit/>
          </a:bodyPr>
          <a:lstStyle/>
          <a:p>
            <a:pPr algn="l"/>
            <a:r>
              <a:rPr lang="en-IN" b="0" i="0" dirty="0">
                <a:solidFill>
                  <a:schemeClr val="bg1"/>
                </a:solidFill>
                <a:effectLst/>
                <a:latin typeface="Söhne"/>
              </a:rPr>
              <a:t>The Sharpe Ratio is a measure of the risk-adjusted return of an investment or a portfolio. It was developed by Nobel laureate William F. Sharpe and is widely used to assess the performance of an investment by taking into account its risk.</a:t>
            </a:r>
          </a:p>
          <a:p>
            <a:br>
              <a:rPr lang="en-IN"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386654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117BFB3-C7BE-B890-AE0F-6AD569A7AD6C}"/>
              </a:ext>
            </a:extLst>
          </p:cNvPr>
          <p:cNvSpPr/>
          <p:nvPr/>
        </p:nvSpPr>
        <p:spPr>
          <a:xfrm>
            <a:off x="6347420" y="891538"/>
            <a:ext cx="5472332" cy="5071111"/>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number of dots&#10;&#10;Description automatically generated with medium confidence">
            <a:extLst>
              <a:ext uri="{FF2B5EF4-FFF2-40B4-BE49-F238E27FC236}">
                <a16:creationId xmlns:a16="http://schemas.microsoft.com/office/drawing/2014/main" id="{8D63FEC0-B756-BCF4-555B-1AA9ADFD0EB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3947"/>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979137" y="1306362"/>
            <a:ext cx="4357467" cy="4241461"/>
          </a:xfrm>
          <a:prstGeom prst="rect">
            <a:avLst/>
          </a:prstGeom>
          <a:solidFill>
            <a:srgbClr val="CCFFFF"/>
          </a:solidFill>
        </p:spPr>
      </p:pic>
      <p:sp>
        <p:nvSpPr>
          <p:cNvPr id="5" name="TextBox 4">
            <a:extLst>
              <a:ext uri="{FF2B5EF4-FFF2-40B4-BE49-F238E27FC236}">
                <a16:creationId xmlns:a16="http://schemas.microsoft.com/office/drawing/2014/main" id="{0357F489-6380-81FF-3F0D-01600C30C991}"/>
              </a:ext>
            </a:extLst>
          </p:cNvPr>
          <p:cNvSpPr txBox="1"/>
          <p:nvPr/>
        </p:nvSpPr>
        <p:spPr>
          <a:xfrm>
            <a:off x="1354093" y="1295635"/>
            <a:ext cx="4262511" cy="584775"/>
          </a:xfrm>
          <a:prstGeom prst="rect">
            <a:avLst/>
          </a:prstGeom>
          <a:noFill/>
        </p:spPr>
        <p:txBody>
          <a:bodyPr wrap="square" rtlCol="0">
            <a:spAutoFit/>
          </a:bodyPr>
          <a:lstStyle>
            <a:defPPr>
              <a:defRPr lang="en-US"/>
            </a:defPPr>
            <a:lvl1pPr algn="ctr">
              <a:defRPr sz="3200" b="1"/>
            </a:lvl1pPr>
          </a:lstStyle>
          <a:p>
            <a:r>
              <a:rPr lang="en-US" dirty="0">
                <a:latin typeface="Amasis MT Pro Black" panose="02040A04050005020304" pitchFamily="18" charset="0"/>
              </a:rPr>
              <a:t>Optimized Portfolio</a:t>
            </a:r>
          </a:p>
        </p:txBody>
      </p:sp>
      <p:sp>
        <p:nvSpPr>
          <p:cNvPr id="6" name="TextBox 5">
            <a:extLst>
              <a:ext uri="{FF2B5EF4-FFF2-40B4-BE49-F238E27FC236}">
                <a16:creationId xmlns:a16="http://schemas.microsoft.com/office/drawing/2014/main" id="{E40EDCCB-9B6D-1457-1B34-F6EB4CEBD899}"/>
              </a:ext>
            </a:extLst>
          </p:cNvPr>
          <p:cNvSpPr txBox="1"/>
          <p:nvPr/>
        </p:nvSpPr>
        <p:spPr>
          <a:xfrm>
            <a:off x="1607624" y="2448391"/>
            <a:ext cx="4256648" cy="1143070"/>
          </a:xfrm>
          <a:prstGeom prst="rect">
            <a:avLst/>
          </a:prstGeom>
          <a:noFill/>
        </p:spPr>
        <p:txBody>
          <a:bodyPr wrap="square" rtlCol="0">
            <a:spAutoFit/>
          </a:bodyPr>
          <a:lstStyle/>
          <a:p>
            <a:pPr>
              <a:lnSpc>
                <a:spcPct val="150000"/>
              </a:lnSpc>
            </a:pPr>
            <a:r>
              <a:rPr lang="en-US" sz="2000" b="1" dirty="0">
                <a:solidFill>
                  <a:srgbClr val="002060"/>
                </a:solidFill>
              </a:rPr>
              <a:t>Annual Expected Returns:  </a:t>
            </a:r>
            <a:r>
              <a:rPr lang="en-US" sz="2400" b="1" dirty="0">
                <a:solidFill>
                  <a:srgbClr val="002060"/>
                </a:solidFill>
              </a:rPr>
              <a:t>24.44% </a:t>
            </a:r>
          </a:p>
          <a:p>
            <a:pPr>
              <a:lnSpc>
                <a:spcPct val="150000"/>
              </a:lnSpc>
            </a:pPr>
            <a:r>
              <a:rPr lang="en-US" sz="2000" b="1" dirty="0">
                <a:solidFill>
                  <a:srgbClr val="002060"/>
                </a:solidFill>
              </a:rPr>
              <a:t>               Annual Volatility:  </a:t>
            </a:r>
            <a:r>
              <a:rPr lang="en-US" sz="2400" b="1" dirty="0">
                <a:solidFill>
                  <a:srgbClr val="002060"/>
                </a:solidFill>
              </a:rPr>
              <a:t>23.55%</a:t>
            </a:r>
          </a:p>
        </p:txBody>
      </p:sp>
      <p:pic>
        <p:nvPicPr>
          <p:cNvPr id="11" name="Picture 10" descr="A logo with a red circle and black text&#10;&#10;Description automatically generated">
            <a:extLst>
              <a:ext uri="{FF2B5EF4-FFF2-40B4-BE49-F238E27FC236}">
                <a16:creationId xmlns:a16="http://schemas.microsoft.com/office/drawing/2014/main" id="{0A8C3FB7-3587-F35D-AE43-C3CAE6F8C74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66577" y="4159442"/>
            <a:ext cx="1844471" cy="1272493"/>
          </a:xfrm>
          <a:prstGeom prst="rect">
            <a:avLst/>
          </a:prstGeom>
        </p:spPr>
      </p:pic>
      <p:pic>
        <p:nvPicPr>
          <p:cNvPr id="13" name="Picture 4" descr="Costco Wholesale (COST) Stock Price, News &amp; Analysis">
            <a:extLst>
              <a:ext uri="{FF2B5EF4-FFF2-40B4-BE49-F238E27FC236}">
                <a16:creationId xmlns:a16="http://schemas.microsoft.com/office/drawing/2014/main" id="{CD7C4190-2797-5642-165E-94661D5044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529" y="4977591"/>
            <a:ext cx="2414454" cy="6248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tride, Inc. (LRN) Company Profile &amp; Overview - Stock Analysis">
            <a:extLst>
              <a:ext uri="{FF2B5EF4-FFF2-40B4-BE49-F238E27FC236}">
                <a16:creationId xmlns:a16="http://schemas.microsoft.com/office/drawing/2014/main" id="{A9E0A733-6002-320B-2200-1CF18A8CB2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5870" y="4259633"/>
            <a:ext cx="1571987" cy="1072109"/>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6580BCF3-34E5-93C7-963B-8007B1F53D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3878241" y="5065893"/>
            <a:ext cx="2037600" cy="448272"/>
          </a:xfrm>
          <a:prstGeom prst="rect">
            <a:avLst/>
          </a:prstGeom>
        </p:spPr>
      </p:pic>
    </p:spTree>
    <p:extLst>
      <p:ext uri="{BB962C8B-B14F-4D97-AF65-F5344CB8AC3E}">
        <p14:creationId xmlns:p14="http://schemas.microsoft.com/office/powerpoint/2010/main" val="2372406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3862298-AF85-4572-BED3-52E573EB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E265E6-D012-42B3-A7DE-C8FEED40D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4917" y="3131936"/>
            <a:ext cx="1240640" cy="124063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EB9A5AE-0A9C-4EB1-9569-A44D89EFC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0306"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A computer keyboard and a pen&#10;&#10;Description automatically generated with medium confidence">
            <a:extLst>
              <a:ext uri="{FF2B5EF4-FFF2-40B4-BE49-F238E27FC236}">
                <a16:creationId xmlns:a16="http://schemas.microsoft.com/office/drawing/2014/main" id="{3C47C078-34A5-98BF-BE82-A8D5D159482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01689" y="726049"/>
            <a:ext cx="4017822" cy="4017822"/>
          </a:xfrm>
          <a:prstGeom prst="rect">
            <a:avLst/>
          </a:prstGeom>
        </p:spPr>
      </p:pic>
      <p:sp>
        <p:nvSpPr>
          <p:cNvPr id="3" name="TextBox 2">
            <a:extLst>
              <a:ext uri="{FF2B5EF4-FFF2-40B4-BE49-F238E27FC236}">
                <a16:creationId xmlns:a16="http://schemas.microsoft.com/office/drawing/2014/main" id="{BBA87FE6-BBC9-7FAD-58C2-B0EB5724ED23}"/>
              </a:ext>
            </a:extLst>
          </p:cNvPr>
          <p:cNvSpPr txBox="1"/>
          <p:nvPr/>
        </p:nvSpPr>
        <p:spPr>
          <a:xfrm>
            <a:off x="5245315" y="4546924"/>
            <a:ext cx="3747898" cy="707886"/>
          </a:xfrm>
          <a:prstGeom prst="rect">
            <a:avLst/>
          </a:prstGeom>
          <a:noFill/>
        </p:spPr>
        <p:txBody>
          <a:bodyPr wrap="square" rtlCol="0">
            <a:spAutoFit/>
          </a:bodyPr>
          <a:lstStyle/>
          <a:p>
            <a:r>
              <a:rPr lang="en-US" sz="4000" b="1" dirty="0">
                <a:latin typeface="Amasis MT Pro Black" panose="02040A04050005020304" pitchFamily="18" charset="0"/>
              </a:rPr>
              <a:t>THANK YOU</a:t>
            </a:r>
          </a:p>
        </p:txBody>
      </p:sp>
    </p:spTree>
    <p:extLst>
      <p:ext uri="{BB962C8B-B14F-4D97-AF65-F5344CB8AC3E}">
        <p14:creationId xmlns:p14="http://schemas.microsoft.com/office/powerpoint/2010/main" val="278564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0869D422-1F91-15F3-8DD3-9CD5675618B0}"/>
              </a:ext>
            </a:extLst>
          </p:cNvPr>
          <p:cNvGraphicFramePr/>
          <p:nvPr>
            <p:extLst>
              <p:ext uri="{D42A27DB-BD31-4B8C-83A1-F6EECF244321}">
                <p14:modId xmlns:p14="http://schemas.microsoft.com/office/powerpoint/2010/main" val="3986238612"/>
              </p:ext>
            </p:extLst>
          </p:nvPr>
        </p:nvGraphicFramePr>
        <p:xfrm>
          <a:off x="1017037" y="1643397"/>
          <a:ext cx="5607698" cy="4440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Arrow: Down 10">
            <a:extLst>
              <a:ext uri="{FF2B5EF4-FFF2-40B4-BE49-F238E27FC236}">
                <a16:creationId xmlns:a16="http://schemas.microsoft.com/office/drawing/2014/main" id="{358789D0-1607-ECE4-D885-48582D2CF062}"/>
              </a:ext>
            </a:extLst>
          </p:cNvPr>
          <p:cNvSpPr/>
          <p:nvPr/>
        </p:nvSpPr>
        <p:spPr>
          <a:xfrm>
            <a:off x="7576457" y="783771"/>
            <a:ext cx="830425" cy="5486400"/>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C4B482FA-3A13-AD3D-891F-C9FC7B38E53D}"/>
              </a:ext>
            </a:extLst>
          </p:cNvPr>
          <p:cNvSpPr txBox="1"/>
          <p:nvPr/>
        </p:nvSpPr>
        <p:spPr>
          <a:xfrm>
            <a:off x="7305870" y="2811033"/>
            <a:ext cx="1576873" cy="830997"/>
          </a:xfrm>
          <a:prstGeom prst="rect">
            <a:avLst/>
          </a:prstGeom>
          <a:solidFill>
            <a:schemeClr val="bg1"/>
          </a:solidFill>
        </p:spPr>
        <p:txBody>
          <a:bodyPr wrap="square" rtlCol="0">
            <a:spAutoFit/>
          </a:bodyPr>
          <a:lstStyle/>
          <a:p>
            <a:r>
              <a:rPr lang="en-CA" sz="2400" b="1" dirty="0"/>
              <a:t>Top Down</a:t>
            </a:r>
          </a:p>
          <a:p>
            <a:pPr algn="ctr"/>
            <a:r>
              <a:rPr lang="en-CA" sz="2400" b="1" dirty="0"/>
              <a:t>Approach</a:t>
            </a:r>
          </a:p>
        </p:txBody>
      </p:sp>
      <p:sp>
        <p:nvSpPr>
          <p:cNvPr id="13" name="TextBox 12">
            <a:extLst>
              <a:ext uri="{FF2B5EF4-FFF2-40B4-BE49-F238E27FC236}">
                <a16:creationId xmlns:a16="http://schemas.microsoft.com/office/drawing/2014/main" id="{C4707E17-946D-FC2C-732C-0213DB85AB50}"/>
              </a:ext>
            </a:extLst>
          </p:cNvPr>
          <p:cNvSpPr txBox="1"/>
          <p:nvPr/>
        </p:nvSpPr>
        <p:spPr>
          <a:xfrm>
            <a:off x="1156997" y="630150"/>
            <a:ext cx="5169159" cy="584775"/>
          </a:xfrm>
          <a:prstGeom prst="rect">
            <a:avLst/>
          </a:prstGeom>
          <a:noFill/>
        </p:spPr>
        <p:txBody>
          <a:bodyPr wrap="square" rtlCol="0">
            <a:spAutoFit/>
          </a:bodyPr>
          <a:lstStyle/>
          <a:p>
            <a:pPr algn="ctr"/>
            <a:r>
              <a:rPr lang="en-CA" sz="3200" dirty="0">
                <a:latin typeface="Amasis MT Pro Black" panose="02040A04050005020304" pitchFamily="18" charset="0"/>
              </a:rPr>
              <a:t>Stock Selection</a:t>
            </a:r>
          </a:p>
        </p:txBody>
      </p:sp>
      <p:sp>
        <p:nvSpPr>
          <p:cNvPr id="14" name="TextBox 13">
            <a:extLst>
              <a:ext uri="{FF2B5EF4-FFF2-40B4-BE49-F238E27FC236}">
                <a16:creationId xmlns:a16="http://schemas.microsoft.com/office/drawing/2014/main" id="{ECF84B0B-594C-418D-EADE-155636C2E336}"/>
              </a:ext>
            </a:extLst>
          </p:cNvPr>
          <p:cNvSpPr txBox="1"/>
          <p:nvPr/>
        </p:nvSpPr>
        <p:spPr>
          <a:xfrm>
            <a:off x="0" y="1038225"/>
            <a:ext cx="681136" cy="5045334"/>
          </a:xfrm>
          <a:prstGeom prst="rect">
            <a:avLst/>
          </a:prstGeom>
          <a:solidFill>
            <a:schemeClr val="tx1">
              <a:lumMod val="65000"/>
              <a:lumOff val="35000"/>
            </a:schemeClr>
          </a:solidFill>
        </p:spPr>
        <p:txBody>
          <a:bodyPr wrap="square" rtlCol="0">
            <a:spAutoFit/>
          </a:bodyPr>
          <a:lstStyle/>
          <a:p>
            <a:endParaRPr lang="en-CA" dirty="0"/>
          </a:p>
        </p:txBody>
      </p:sp>
      <p:grpSp>
        <p:nvGrpSpPr>
          <p:cNvPr id="29" name="Group 28">
            <a:extLst>
              <a:ext uri="{FF2B5EF4-FFF2-40B4-BE49-F238E27FC236}">
                <a16:creationId xmlns:a16="http://schemas.microsoft.com/office/drawing/2014/main" id="{0E385FDF-711B-8F61-1B4D-48B915CC6BE1}"/>
              </a:ext>
            </a:extLst>
          </p:cNvPr>
          <p:cNvGrpSpPr/>
          <p:nvPr/>
        </p:nvGrpSpPr>
        <p:grpSpPr>
          <a:xfrm>
            <a:off x="8718291" y="717475"/>
            <a:ext cx="3325781" cy="5618991"/>
            <a:chOff x="8637619" y="651180"/>
            <a:chExt cx="3325781" cy="5618991"/>
          </a:xfrm>
        </p:grpSpPr>
        <p:pic>
          <p:nvPicPr>
            <p:cNvPr id="25" name="Picture 24" descr="A stack of books on a white background&#10;&#10;Description automatically generated">
              <a:extLst>
                <a:ext uri="{FF2B5EF4-FFF2-40B4-BE49-F238E27FC236}">
                  <a16:creationId xmlns:a16="http://schemas.microsoft.com/office/drawing/2014/main" id="{E45B695C-39F9-7CB2-7044-39E0A1FCA26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882744" y="2314575"/>
              <a:ext cx="3080656" cy="3955596"/>
            </a:xfrm>
            <a:prstGeom prst="rect">
              <a:avLst/>
            </a:prstGeom>
          </p:spPr>
        </p:pic>
        <p:pic>
          <p:nvPicPr>
            <p:cNvPr id="21" name="Picture 20" descr="A silhouette of a person&#10;&#10;Description automatically generated">
              <a:extLst>
                <a:ext uri="{FF2B5EF4-FFF2-40B4-BE49-F238E27FC236}">
                  <a16:creationId xmlns:a16="http://schemas.microsoft.com/office/drawing/2014/main" id="{9BDBED2F-E644-DBC9-FC9C-000E578FE7F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flipH="1">
              <a:off x="8637619" y="651180"/>
              <a:ext cx="2990850" cy="2990850"/>
            </a:xfrm>
            <a:prstGeom prst="rect">
              <a:avLst/>
            </a:prstGeom>
          </p:spPr>
        </p:pic>
      </p:grpSp>
    </p:spTree>
    <p:extLst>
      <p:ext uri="{BB962C8B-B14F-4D97-AF65-F5344CB8AC3E}">
        <p14:creationId xmlns:p14="http://schemas.microsoft.com/office/powerpoint/2010/main" val="3016348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4DA7E5AC-549A-D72A-9A98-1DBA33261321}"/>
              </a:ext>
            </a:extLst>
          </p:cNvPr>
          <p:cNvGraphicFramePr>
            <a:graphicFrameLocks/>
          </p:cNvGraphicFramePr>
          <p:nvPr>
            <p:extLst>
              <p:ext uri="{D42A27DB-BD31-4B8C-83A1-F6EECF244321}">
                <p14:modId xmlns:p14="http://schemas.microsoft.com/office/powerpoint/2010/main" val="2200204382"/>
              </p:ext>
            </p:extLst>
          </p:nvPr>
        </p:nvGraphicFramePr>
        <p:xfrm>
          <a:off x="1945458" y="898811"/>
          <a:ext cx="5444388" cy="5071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494B3D65-66F1-586E-8224-0702486054BA}"/>
              </a:ext>
            </a:extLst>
          </p:cNvPr>
          <p:cNvGrpSpPr/>
          <p:nvPr/>
        </p:nvGrpSpPr>
        <p:grpSpPr>
          <a:xfrm>
            <a:off x="7716417" y="704266"/>
            <a:ext cx="3024243" cy="5449467"/>
            <a:chOff x="7717710" y="815256"/>
            <a:chExt cx="2854999" cy="5147394"/>
          </a:xfrm>
        </p:grpSpPr>
        <p:grpSp>
          <p:nvGrpSpPr>
            <p:cNvPr id="2" name="Group 1">
              <a:extLst>
                <a:ext uri="{FF2B5EF4-FFF2-40B4-BE49-F238E27FC236}">
                  <a16:creationId xmlns:a16="http://schemas.microsoft.com/office/drawing/2014/main" id="{60C29506-0463-5AFF-1CC4-82A8A1E405F5}"/>
                </a:ext>
              </a:extLst>
            </p:cNvPr>
            <p:cNvGrpSpPr/>
            <p:nvPr/>
          </p:nvGrpSpPr>
          <p:grpSpPr>
            <a:xfrm>
              <a:off x="7717710" y="2396304"/>
              <a:ext cx="2854999" cy="3566346"/>
              <a:chOff x="8379941" y="1082988"/>
              <a:chExt cx="2595960" cy="3566346"/>
            </a:xfrm>
          </p:grpSpPr>
          <p:sp>
            <p:nvSpPr>
              <p:cNvPr id="15" name="TextBox 14">
                <a:extLst>
                  <a:ext uri="{FF2B5EF4-FFF2-40B4-BE49-F238E27FC236}">
                    <a16:creationId xmlns:a16="http://schemas.microsoft.com/office/drawing/2014/main" id="{81B81402-A9EB-7189-D50C-14620A3E8160}"/>
                  </a:ext>
                </a:extLst>
              </p:cNvPr>
              <p:cNvSpPr txBox="1"/>
              <p:nvPr/>
            </p:nvSpPr>
            <p:spPr>
              <a:xfrm>
                <a:off x="8501759" y="1082988"/>
                <a:ext cx="2474142" cy="707886"/>
              </a:xfrm>
              <a:prstGeom prst="rect">
                <a:avLst/>
              </a:prstGeom>
              <a:noFill/>
            </p:spPr>
            <p:txBody>
              <a:bodyPr wrap="square" rtlCol="0">
                <a:spAutoFit/>
              </a:bodyPr>
              <a:lstStyle/>
              <a:p>
                <a:r>
                  <a:rPr lang="en-CA" sz="2000" dirty="0">
                    <a:latin typeface="Amasis MT Pro Black" panose="02040A04050005020304" pitchFamily="18" charset="0"/>
                  </a:rPr>
                  <a:t>Key Considerations</a:t>
                </a:r>
              </a:p>
            </p:txBody>
          </p:sp>
          <p:pic>
            <p:nvPicPr>
              <p:cNvPr id="31" name="Graphic 30" descr="Checkbox Checked with solid fill">
                <a:extLst>
                  <a:ext uri="{FF2B5EF4-FFF2-40B4-BE49-F238E27FC236}">
                    <a16:creationId xmlns:a16="http://schemas.microsoft.com/office/drawing/2014/main" id="{21A9E8F5-F1A8-6205-074B-71C9C9C783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7700" y="1612348"/>
                <a:ext cx="532910" cy="532910"/>
              </a:xfrm>
              <a:prstGeom prst="rect">
                <a:avLst/>
              </a:prstGeom>
            </p:spPr>
          </p:pic>
          <p:pic>
            <p:nvPicPr>
              <p:cNvPr id="33" name="Graphic 32" descr="Checkbox Checked with solid fill">
                <a:extLst>
                  <a:ext uri="{FF2B5EF4-FFF2-40B4-BE49-F238E27FC236}">
                    <a16:creationId xmlns:a16="http://schemas.microsoft.com/office/drawing/2014/main" id="{25196F34-8634-00DE-7558-F78DD1BC1F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0718" y="2056857"/>
                <a:ext cx="580914" cy="580914"/>
              </a:xfrm>
              <a:prstGeom prst="rect">
                <a:avLst/>
              </a:prstGeom>
            </p:spPr>
          </p:pic>
          <p:pic>
            <p:nvPicPr>
              <p:cNvPr id="35" name="Graphic 34" descr="Checkbox Checked with solid fill">
                <a:extLst>
                  <a:ext uri="{FF2B5EF4-FFF2-40B4-BE49-F238E27FC236}">
                    <a16:creationId xmlns:a16="http://schemas.microsoft.com/office/drawing/2014/main" id="{794799AB-9E76-849C-5A64-DDF96252CB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0448" y="2534352"/>
                <a:ext cx="561583" cy="561583"/>
              </a:xfrm>
              <a:prstGeom prst="rect">
                <a:avLst/>
              </a:prstGeom>
            </p:spPr>
          </p:pic>
          <p:pic>
            <p:nvPicPr>
              <p:cNvPr id="37" name="Graphic 36" descr="Checkbox Checked with solid fill">
                <a:extLst>
                  <a:ext uri="{FF2B5EF4-FFF2-40B4-BE49-F238E27FC236}">
                    <a16:creationId xmlns:a16="http://schemas.microsoft.com/office/drawing/2014/main" id="{90366E70-8BEC-BEDD-3280-8D7597F858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9942" y="3008819"/>
                <a:ext cx="589493" cy="589493"/>
              </a:xfrm>
              <a:prstGeom prst="rect">
                <a:avLst/>
              </a:prstGeom>
            </p:spPr>
          </p:pic>
          <p:pic>
            <p:nvPicPr>
              <p:cNvPr id="38" name="Graphic 37" descr="Checkbox Checked with solid fill">
                <a:extLst>
                  <a:ext uri="{FF2B5EF4-FFF2-40B4-BE49-F238E27FC236}">
                    <a16:creationId xmlns:a16="http://schemas.microsoft.com/office/drawing/2014/main" id="{3E43C59E-7561-FF2A-6EAA-A5B3F9BB4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0459" y="3564788"/>
                <a:ext cx="561583" cy="561583"/>
              </a:xfrm>
              <a:prstGeom prst="rect">
                <a:avLst/>
              </a:prstGeom>
            </p:spPr>
          </p:pic>
          <p:pic>
            <p:nvPicPr>
              <p:cNvPr id="39" name="Graphic 38" descr="Checkbox Checked with solid fill">
                <a:extLst>
                  <a:ext uri="{FF2B5EF4-FFF2-40B4-BE49-F238E27FC236}">
                    <a16:creationId xmlns:a16="http://schemas.microsoft.com/office/drawing/2014/main" id="{E83A4A1C-BB47-C75D-600B-0ACFA67D37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9941" y="4066738"/>
                <a:ext cx="582596" cy="582596"/>
              </a:xfrm>
              <a:prstGeom prst="rect">
                <a:avLst/>
              </a:prstGeom>
            </p:spPr>
          </p:pic>
          <p:sp>
            <p:nvSpPr>
              <p:cNvPr id="42" name="TextBox 41">
                <a:extLst>
                  <a:ext uri="{FF2B5EF4-FFF2-40B4-BE49-F238E27FC236}">
                    <a16:creationId xmlns:a16="http://schemas.microsoft.com/office/drawing/2014/main" id="{3106F668-194A-DB96-03F3-77016827E690}"/>
                  </a:ext>
                </a:extLst>
              </p:cNvPr>
              <p:cNvSpPr txBox="1"/>
              <p:nvPr/>
            </p:nvSpPr>
            <p:spPr>
              <a:xfrm>
                <a:off x="8868000" y="1676413"/>
                <a:ext cx="1717337" cy="369332"/>
              </a:xfrm>
              <a:prstGeom prst="rect">
                <a:avLst/>
              </a:prstGeom>
              <a:noFill/>
            </p:spPr>
            <p:txBody>
              <a:bodyPr wrap="square" rtlCol="0">
                <a:spAutoFit/>
              </a:bodyPr>
              <a:lstStyle/>
              <a:p>
                <a:r>
                  <a:rPr lang="en-CA" dirty="0"/>
                  <a:t>Total Revenue</a:t>
                </a:r>
              </a:p>
            </p:txBody>
          </p:sp>
          <p:sp>
            <p:nvSpPr>
              <p:cNvPr id="43" name="TextBox 42">
                <a:extLst>
                  <a:ext uri="{FF2B5EF4-FFF2-40B4-BE49-F238E27FC236}">
                    <a16:creationId xmlns:a16="http://schemas.microsoft.com/office/drawing/2014/main" id="{3D141A47-BB89-7FA8-D484-B8FB02C523A4}"/>
                  </a:ext>
                </a:extLst>
              </p:cNvPr>
              <p:cNvSpPr txBox="1"/>
              <p:nvPr/>
            </p:nvSpPr>
            <p:spPr>
              <a:xfrm>
                <a:off x="8868000" y="2153908"/>
                <a:ext cx="1717337" cy="369332"/>
              </a:xfrm>
              <a:prstGeom prst="rect">
                <a:avLst/>
              </a:prstGeom>
              <a:noFill/>
            </p:spPr>
            <p:txBody>
              <a:bodyPr wrap="square" rtlCol="0">
                <a:spAutoFit/>
              </a:bodyPr>
              <a:lstStyle/>
              <a:p>
                <a:r>
                  <a:rPr lang="en-CA" dirty="0"/>
                  <a:t>Total Profit</a:t>
                </a:r>
              </a:p>
            </p:txBody>
          </p:sp>
          <p:sp>
            <p:nvSpPr>
              <p:cNvPr id="44" name="TextBox 43">
                <a:extLst>
                  <a:ext uri="{FF2B5EF4-FFF2-40B4-BE49-F238E27FC236}">
                    <a16:creationId xmlns:a16="http://schemas.microsoft.com/office/drawing/2014/main" id="{CCCE375B-1109-A123-5D93-64B16D0C0AE4}"/>
                  </a:ext>
                </a:extLst>
              </p:cNvPr>
              <p:cNvSpPr txBox="1"/>
              <p:nvPr/>
            </p:nvSpPr>
            <p:spPr>
              <a:xfrm>
                <a:off x="8868000" y="2613206"/>
                <a:ext cx="1717337" cy="369332"/>
              </a:xfrm>
              <a:prstGeom prst="rect">
                <a:avLst/>
              </a:prstGeom>
              <a:noFill/>
            </p:spPr>
            <p:txBody>
              <a:bodyPr wrap="square" rtlCol="0">
                <a:spAutoFit/>
              </a:bodyPr>
              <a:lstStyle/>
              <a:p>
                <a:r>
                  <a:rPr lang="en-CA" dirty="0"/>
                  <a:t>P/E Ratio </a:t>
                </a:r>
              </a:p>
            </p:txBody>
          </p:sp>
          <p:sp>
            <p:nvSpPr>
              <p:cNvPr id="45" name="TextBox 44">
                <a:extLst>
                  <a:ext uri="{FF2B5EF4-FFF2-40B4-BE49-F238E27FC236}">
                    <a16:creationId xmlns:a16="http://schemas.microsoft.com/office/drawing/2014/main" id="{EF5F480A-1398-3F87-7363-3B17ED8F044B}"/>
                  </a:ext>
                </a:extLst>
              </p:cNvPr>
              <p:cNvSpPr txBox="1"/>
              <p:nvPr/>
            </p:nvSpPr>
            <p:spPr>
              <a:xfrm>
                <a:off x="8868000" y="3129077"/>
                <a:ext cx="1717337" cy="369332"/>
              </a:xfrm>
              <a:prstGeom prst="rect">
                <a:avLst/>
              </a:prstGeom>
              <a:noFill/>
            </p:spPr>
            <p:txBody>
              <a:bodyPr wrap="square" rtlCol="0">
                <a:spAutoFit/>
              </a:bodyPr>
              <a:lstStyle/>
              <a:p>
                <a:r>
                  <a:rPr lang="en-CA" dirty="0"/>
                  <a:t>Free Cash Flow</a:t>
                </a:r>
              </a:p>
            </p:txBody>
          </p:sp>
          <p:sp>
            <p:nvSpPr>
              <p:cNvPr id="46" name="TextBox 45">
                <a:extLst>
                  <a:ext uri="{FF2B5EF4-FFF2-40B4-BE49-F238E27FC236}">
                    <a16:creationId xmlns:a16="http://schemas.microsoft.com/office/drawing/2014/main" id="{CC7FA204-F9AB-C4BB-55F6-01FBA910B278}"/>
                  </a:ext>
                </a:extLst>
              </p:cNvPr>
              <p:cNvSpPr txBox="1"/>
              <p:nvPr/>
            </p:nvSpPr>
            <p:spPr>
              <a:xfrm>
                <a:off x="8868000" y="3632987"/>
                <a:ext cx="1717337" cy="369332"/>
              </a:xfrm>
              <a:prstGeom prst="rect">
                <a:avLst/>
              </a:prstGeom>
              <a:noFill/>
            </p:spPr>
            <p:txBody>
              <a:bodyPr wrap="square" rtlCol="0">
                <a:spAutoFit/>
              </a:bodyPr>
              <a:lstStyle/>
              <a:p>
                <a:r>
                  <a:rPr lang="en-CA" dirty="0"/>
                  <a:t>Current Ratio</a:t>
                </a:r>
              </a:p>
            </p:txBody>
          </p:sp>
          <p:sp>
            <p:nvSpPr>
              <p:cNvPr id="47" name="TextBox 46">
                <a:extLst>
                  <a:ext uri="{FF2B5EF4-FFF2-40B4-BE49-F238E27FC236}">
                    <a16:creationId xmlns:a16="http://schemas.microsoft.com/office/drawing/2014/main" id="{C4AB5E2D-4EB0-4C37-3349-EDD732CA4C34}"/>
                  </a:ext>
                </a:extLst>
              </p:cNvPr>
              <p:cNvSpPr txBox="1"/>
              <p:nvPr/>
            </p:nvSpPr>
            <p:spPr>
              <a:xfrm>
                <a:off x="8878329" y="4155392"/>
                <a:ext cx="1717337" cy="369332"/>
              </a:xfrm>
              <a:prstGeom prst="rect">
                <a:avLst/>
              </a:prstGeom>
              <a:noFill/>
            </p:spPr>
            <p:txBody>
              <a:bodyPr wrap="square" rtlCol="0">
                <a:spAutoFit/>
              </a:bodyPr>
              <a:lstStyle/>
              <a:p>
                <a:r>
                  <a:rPr lang="en-CA" dirty="0"/>
                  <a:t>Beta </a:t>
                </a:r>
              </a:p>
            </p:txBody>
          </p:sp>
        </p:grpSp>
        <p:pic>
          <p:nvPicPr>
            <p:cNvPr id="4" name="Picture 3" descr="A close-up of a computer&#10;&#10;Description automatically generated">
              <a:extLst>
                <a:ext uri="{FF2B5EF4-FFF2-40B4-BE49-F238E27FC236}">
                  <a16:creationId xmlns:a16="http://schemas.microsoft.com/office/drawing/2014/main" id="{0A85C08F-6964-2C38-5B72-6AE94DD22E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7241" y="815256"/>
              <a:ext cx="2592000" cy="1481145"/>
            </a:xfrm>
            <a:prstGeom prst="rect">
              <a:avLst/>
            </a:prstGeom>
          </p:spPr>
        </p:pic>
      </p:grpSp>
    </p:spTree>
    <p:extLst>
      <p:ext uri="{BB962C8B-B14F-4D97-AF65-F5344CB8AC3E}">
        <p14:creationId xmlns:p14="http://schemas.microsoft.com/office/powerpoint/2010/main" val="95205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53ADEB1-3400-1640-987A-DEA72F12805E}"/>
              </a:ext>
            </a:extLst>
          </p:cNvPr>
          <p:cNvGrpSpPr/>
          <p:nvPr/>
        </p:nvGrpSpPr>
        <p:grpSpPr>
          <a:xfrm>
            <a:off x="1168400" y="1383402"/>
            <a:ext cx="2763520" cy="5071110"/>
            <a:chOff x="1152524" y="1600200"/>
            <a:chExt cx="2657476" cy="4898829"/>
          </a:xfrm>
        </p:grpSpPr>
        <p:sp>
          <p:nvSpPr>
            <p:cNvPr id="3" name="Rectangle 2">
              <a:extLst>
                <a:ext uri="{FF2B5EF4-FFF2-40B4-BE49-F238E27FC236}">
                  <a16:creationId xmlns:a16="http://schemas.microsoft.com/office/drawing/2014/main" id="{35AFB1F8-AF8B-FFA3-BD37-6A84367C774F}"/>
                </a:ext>
              </a:extLst>
            </p:cNvPr>
            <p:cNvSpPr/>
            <p:nvPr/>
          </p:nvSpPr>
          <p:spPr>
            <a:xfrm>
              <a:off x="1152525" y="1600200"/>
              <a:ext cx="2657475" cy="220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Semiconductors</a:t>
              </a:r>
            </a:p>
          </p:txBody>
        </p:sp>
        <p:sp>
          <p:nvSpPr>
            <p:cNvPr id="4" name="Rectangle 3">
              <a:extLst>
                <a:ext uri="{FF2B5EF4-FFF2-40B4-BE49-F238E27FC236}">
                  <a16:creationId xmlns:a16="http://schemas.microsoft.com/office/drawing/2014/main" id="{27265A05-C0CE-CD62-09FE-065339644087}"/>
                </a:ext>
              </a:extLst>
            </p:cNvPr>
            <p:cNvSpPr/>
            <p:nvPr/>
          </p:nvSpPr>
          <p:spPr>
            <a:xfrm>
              <a:off x="1152525" y="2797550"/>
              <a:ext cx="2657475" cy="220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Diagnostics &amp; Research</a:t>
              </a:r>
            </a:p>
          </p:txBody>
        </p:sp>
        <p:sp>
          <p:nvSpPr>
            <p:cNvPr id="5" name="Rectangle 4">
              <a:extLst>
                <a:ext uri="{FF2B5EF4-FFF2-40B4-BE49-F238E27FC236}">
                  <a16:creationId xmlns:a16="http://schemas.microsoft.com/office/drawing/2014/main" id="{C5423058-D9AA-BDF2-EE74-CD5D8B338012}"/>
                </a:ext>
              </a:extLst>
            </p:cNvPr>
            <p:cNvSpPr/>
            <p:nvPr/>
          </p:nvSpPr>
          <p:spPr>
            <a:xfrm>
              <a:off x="1152525" y="4052105"/>
              <a:ext cx="2657475" cy="220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Discount Stores</a:t>
              </a:r>
            </a:p>
          </p:txBody>
        </p:sp>
        <p:sp>
          <p:nvSpPr>
            <p:cNvPr id="6" name="Rectangle 5">
              <a:extLst>
                <a:ext uri="{FF2B5EF4-FFF2-40B4-BE49-F238E27FC236}">
                  <a16:creationId xmlns:a16="http://schemas.microsoft.com/office/drawing/2014/main" id="{1F9A5D05-74C2-8CED-D0F7-B4856BFB16D0}"/>
                </a:ext>
              </a:extLst>
            </p:cNvPr>
            <p:cNvSpPr/>
            <p:nvPr/>
          </p:nvSpPr>
          <p:spPr>
            <a:xfrm>
              <a:off x="1152524" y="5301165"/>
              <a:ext cx="2657475" cy="220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Education &amp; Training</a:t>
              </a:r>
            </a:p>
          </p:txBody>
        </p:sp>
        <p:sp>
          <p:nvSpPr>
            <p:cNvPr id="7" name="TextBox 6">
              <a:extLst>
                <a:ext uri="{FF2B5EF4-FFF2-40B4-BE49-F238E27FC236}">
                  <a16:creationId xmlns:a16="http://schemas.microsoft.com/office/drawing/2014/main" id="{746289A2-238D-63C0-FE08-04C8CC0F9AF2}"/>
                </a:ext>
              </a:extLst>
            </p:cNvPr>
            <p:cNvSpPr txBox="1"/>
            <p:nvPr/>
          </p:nvSpPr>
          <p:spPr>
            <a:xfrm>
              <a:off x="1782583" y="1892611"/>
              <a:ext cx="1397358" cy="923330"/>
            </a:xfrm>
            <a:prstGeom prst="rect">
              <a:avLst/>
            </a:prstGeom>
            <a:noFill/>
          </p:spPr>
          <p:txBody>
            <a:bodyPr wrap="square" rtlCol="0">
              <a:spAutoFit/>
            </a:bodyPr>
            <a:lstStyle/>
            <a:p>
              <a:pPr marL="285750" indent="-285750">
                <a:buFont typeface="Arial" panose="020B0604020202020204" pitchFamily="34" charset="0"/>
                <a:buChar char="•"/>
              </a:pPr>
              <a:r>
                <a:rPr lang="en-CA" dirty="0"/>
                <a:t>NVIDIA</a:t>
              </a:r>
            </a:p>
            <a:p>
              <a:pPr marL="285750" indent="-285750">
                <a:buFont typeface="Arial" panose="020B0604020202020204" pitchFamily="34" charset="0"/>
                <a:buChar char="•"/>
              </a:pPr>
              <a:r>
                <a:rPr lang="en-CA" b="1" dirty="0"/>
                <a:t>AVGO</a:t>
              </a:r>
            </a:p>
            <a:p>
              <a:pPr marL="285750" indent="-285750">
                <a:buFont typeface="Arial" panose="020B0604020202020204" pitchFamily="34" charset="0"/>
                <a:buChar char="•"/>
              </a:pPr>
              <a:r>
                <a:rPr lang="en-CA" dirty="0"/>
                <a:t>AMD</a:t>
              </a:r>
            </a:p>
          </p:txBody>
        </p:sp>
        <p:sp>
          <p:nvSpPr>
            <p:cNvPr id="8" name="TextBox 7">
              <a:extLst>
                <a:ext uri="{FF2B5EF4-FFF2-40B4-BE49-F238E27FC236}">
                  <a16:creationId xmlns:a16="http://schemas.microsoft.com/office/drawing/2014/main" id="{123FB95E-73A1-A309-9931-7F5AF35B42C0}"/>
                </a:ext>
              </a:extLst>
            </p:cNvPr>
            <p:cNvSpPr txBox="1"/>
            <p:nvPr/>
          </p:nvSpPr>
          <p:spPr>
            <a:xfrm>
              <a:off x="1725904" y="3149206"/>
              <a:ext cx="1397358" cy="923330"/>
            </a:xfrm>
            <a:prstGeom prst="rect">
              <a:avLst/>
            </a:prstGeom>
            <a:noFill/>
          </p:spPr>
          <p:txBody>
            <a:bodyPr wrap="square" rtlCol="0">
              <a:spAutoFit/>
            </a:bodyPr>
            <a:lstStyle/>
            <a:p>
              <a:pPr marL="285750" indent="-285750">
                <a:buFont typeface="Arial" panose="020B0604020202020204" pitchFamily="34" charset="0"/>
                <a:buChar char="•"/>
              </a:pPr>
              <a:r>
                <a:rPr lang="en-CA" dirty="0"/>
                <a:t>DHR</a:t>
              </a:r>
            </a:p>
            <a:p>
              <a:pPr marL="285750" indent="-285750">
                <a:buFont typeface="Arial" panose="020B0604020202020204" pitchFamily="34" charset="0"/>
                <a:buChar char="•"/>
              </a:pPr>
              <a:r>
                <a:rPr lang="en-CA" b="1" dirty="0"/>
                <a:t>TMO</a:t>
              </a:r>
            </a:p>
            <a:p>
              <a:pPr marL="285750" indent="-285750">
                <a:buFont typeface="Arial" panose="020B0604020202020204" pitchFamily="34" charset="0"/>
                <a:buChar char="•"/>
              </a:pPr>
              <a:r>
                <a:rPr lang="en-CA" dirty="0"/>
                <a:t>IDXX</a:t>
              </a:r>
            </a:p>
          </p:txBody>
        </p:sp>
        <p:sp>
          <p:nvSpPr>
            <p:cNvPr id="9" name="TextBox 8">
              <a:extLst>
                <a:ext uri="{FF2B5EF4-FFF2-40B4-BE49-F238E27FC236}">
                  <a16:creationId xmlns:a16="http://schemas.microsoft.com/office/drawing/2014/main" id="{9892DFC1-3A9F-21CB-DA99-5624E3405E9B}"/>
                </a:ext>
              </a:extLst>
            </p:cNvPr>
            <p:cNvSpPr txBox="1"/>
            <p:nvPr/>
          </p:nvSpPr>
          <p:spPr>
            <a:xfrm>
              <a:off x="1725904" y="4390865"/>
              <a:ext cx="1397358" cy="923330"/>
            </a:xfrm>
            <a:prstGeom prst="rect">
              <a:avLst/>
            </a:prstGeom>
            <a:noFill/>
          </p:spPr>
          <p:txBody>
            <a:bodyPr wrap="square" rtlCol="0">
              <a:spAutoFit/>
            </a:bodyPr>
            <a:lstStyle/>
            <a:p>
              <a:pPr marL="285750" indent="-285750">
                <a:buFont typeface="Arial" panose="020B0604020202020204" pitchFamily="34" charset="0"/>
                <a:buChar char="•"/>
              </a:pPr>
              <a:r>
                <a:rPr lang="en-CA" b="1" dirty="0"/>
                <a:t>COST</a:t>
              </a:r>
            </a:p>
            <a:p>
              <a:pPr marL="285750" indent="-285750">
                <a:buFont typeface="Arial" panose="020B0604020202020204" pitchFamily="34" charset="0"/>
                <a:buChar char="•"/>
              </a:pPr>
              <a:r>
                <a:rPr lang="en-CA" dirty="0"/>
                <a:t>DLTR</a:t>
              </a:r>
            </a:p>
            <a:p>
              <a:pPr marL="285750" indent="-285750">
                <a:buFont typeface="Arial" panose="020B0604020202020204" pitchFamily="34" charset="0"/>
                <a:buChar char="•"/>
              </a:pPr>
              <a:r>
                <a:rPr lang="en-CA" dirty="0"/>
                <a:t>WMT</a:t>
              </a:r>
            </a:p>
          </p:txBody>
        </p:sp>
        <p:sp>
          <p:nvSpPr>
            <p:cNvPr id="10" name="TextBox 9">
              <a:extLst>
                <a:ext uri="{FF2B5EF4-FFF2-40B4-BE49-F238E27FC236}">
                  <a16:creationId xmlns:a16="http://schemas.microsoft.com/office/drawing/2014/main" id="{6CEA53D5-226C-42B8-A8DA-F22EA5008051}"/>
                </a:ext>
              </a:extLst>
            </p:cNvPr>
            <p:cNvSpPr txBox="1"/>
            <p:nvPr/>
          </p:nvSpPr>
          <p:spPr>
            <a:xfrm>
              <a:off x="1725904" y="5575699"/>
              <a:ext cx="1397358" cy="923330"/>
            </a:xfrm>
            <a:prstGeom prst="rect">
              <a:avLst/>
            </a:prstGeom>
            <a:noFill/>
          </p:spPr>
          <p:txBody>
            <a:bodyPr wrap="square" rtlCol="0">
              <a:spAutoFit/>
            </a:bodyPr>
            <a:lstStyle/>
            <a:p>
              <a:pPr marL="285750" indent="-285750">
                <a:buFont typeface="Arial" panose="020B0604020202020204" pitchFamily="34" charset="0"/>
                <a:buChar char="•"/>
              </a:pPr>
              <a:r>
                <a:rPr lang="en-CA" b="1" dirty="0"/>
                <a:t>LRN</a:t>
              </a:r>
            </a:p>
            <a:p>
              <a:pPr marL="285750" indent="-285750">
                <a:buFont typeface="Arial" panose="020B0604020202020204" pitchFamily="34" charset="0"/>
                <a:buChar char="•"/>
              </a:pPr>
              <a:r>
                <a:rPr lang="en-CA" dirty="0"/>
                <a:t>GHC</a:t>
              </a:r>
            </a:p>
            <a:p>
              <a:pPr marL="285750" indent="-285750">
                <a:buFont typeface="Arial" panose="020B0604020202020204" pitchFamily="34" charset="0"/>
                <a:buChar char="•"/>
              </a:pPr>
              <a:r>
                <a:rPr lang="en-CA" dirty="0"/>
                <a:t>LOPE</a:t>
              </a:r>
            </a:p>
          </p:txBody>
        </p:sp>
      </p:grpSp>
      <p:graphicFrame>
        <p:nvGraphicFramePr>
          <p:cNvPr id="12" name="Table 11">
            <a:extLst>
              <a:ext uri="{FF2B5EF4-FFF2-40B4-BE49-F238E27FC236}">
                <a16:creationId xmlns:a16="http://schemas.microsoft.com/office/drawing/2014/main" id="{BBA2C6D3-D1E3-BCD7-755A-36291D2D49CD}"/>
              </a:ext>
            </a:extLst>
          </p:cNvPr>
          <p:cNvGraphicFramePr>
            <a:graphicFrameLocks noGrp="1"/>
          </p:cNvGraphicFramePr>
          <p:nvPr>
            <p:extLst>
              <p:ext uri="{D42A27DB-BD31-4B8C-83A1-F6EECF244321}">
                <p14:modId xmlns:p14="http://schemas.microsoft.com/office/powerpoint/2010/main" val="2863716223"/>
              </p:ext>
            </p:extLst>
          </p:nvPr>
        </p:nvGraphicFramePr>
        <p:xfrm>
          <a:off x="4017643" y="1200522"/>
          <a:ext cx="7292976" cy="365760"/>
        </p:xfrm>
        <a:graphic>
          <a:graphicData uri="http://schemas.openxmlformats.org/drawingml/2006/table">
            <a:tbl>
              <a:tblPr firstRow="1" bandRow="1">
                <a:tableStyleId>{5C22544A-7EE6-4342-B048-85BDC9FD1C3A}</a:tableStyleId>
              </a:tblPr>
              <a:tblGrid>
                <a:gridCol w="1823244">
                  <a:extLst>
                    <a:ext uri="{9D8B030D-6E8A-4147-A177-3AD203B41FA5}">
                      <a16:colId xmlns:a16="http://schemas.microsoft.com/office/drawing/2014/main" val="4047321681"/>
                    </a:ext>
                  </a:extLst>
                </a:gridCol>
                <a:gridCol w="1823244">
                  <a:extLst>
                    <a:ext uri="{9D8B030D-6E8A-4147-A177-3AD203B41FA5}">
                      <a16:colId xmlns:a16="http://schemas.microsoft.com/office/drawing/2014/main" val="2686927096"/>
                    </a:ext>
                  </a:extLst>
                </a:gridCol>
                <a:gridCol w="1823244">
                  <a:extLst>
                    <a:ext uri="{9D8B030D-6E8A-4147-A177-3AD203B41FA5}">
                      <a16:colId xmlns:a16="http://schemas.microsoft.com/office/drawing/2014/main" val="1267241415"/>
                    </a:ext>
                  </a:extLst>
                </a:gridCol>
                <a:gridCol w="1823244">
                  <a:extLst>
                    <a:ext uri="{9D8B030D-6E8A-4147-A177-3AD203B41FA5}">
                      <a16:colId xmlns:a16="http://schemas.microsoft.com/office/drawing/2014/main" val="1828942120"/>
                    </a:ext>
                  </a:extLst>
                </a:gridCol>
              </a:tblGrid>
              <a:tr h="341537">
                <a:tc>
                  <a:txBody>
                    <a:bodyPr/>
                    <a:lstStyle/>
                    <a:p>
                      <a:r>
                        <a:rPr lang="en-CA" dirty="0"/>
                        <a:t>BETA</a:t>
                      </a:r>
                    </a:p>
                  </a:txBody>
                  <a:tcPr/>
                </a:tc>
                <a:tc>
                  <a:txBody>
                    <a:bodyPr/>
                    <a:lstStyle/>
                    <a:p>
                      <a:r>
                        <a:rPr lang="en-CA" dirty="0"/>
                        <a:t>EPS</a:t>
                      </a:r>
                    </a:p>
                  </a:txBody>
                  <a:tcPr/>
                </a:tc>
                <a:tc>
                  <a:txBody>
                    <a:bodyPr/>
                    <a:lstStyle/>
                    <a:p>
                      <a:r>
                        <a:rPr lang="en-CA" dirty="0"/>
                        <a:t>P/E</a:t>
                      </a:r>
                    </a:p>
                  </a:txBody>
                  <a:tcPr/>
                </a:tc>
                <a:tc>
                  <a:txBody>
                    <a:bodyPr/>
                    <a:lstStyle/>
                    <a:p>
                      <a:r>
                        <a:rPr lang="en-CA" dirty="0"/>
                        <a:t>CURRENT RATIO</a:t>
                      </a:r>
                    </a:p>
                  </a:txBody>
                  <a:tcPr/>
                </a:tc>
                <a:extLst>
                  <a:ext uri="{0D108BD9-81ED-4DB2-BD59-A6C34878D82A}">
                    <a16:rowId xmlns:a16="http://schemas.microsoft.com/office/drawing/2014/main" val="310691142"/>
                  </a:ext>
                </a:extLst>
              </a:tr>
            </a:tbl>
          </a:graphicData>
        </a:graphic>
      </p:graphicFrame>
      <p:graphicFrame>
        <p:nvGraphicFramePr>
          <p:cNvPr id="13" name="Table 12">
            <a:extLst>
              <a:ext uri="{FF2B5EF4-FFF2-40B4-BE49-F238E27FC236}">
                <a16:creationId xmlns:a16="http://schemas.microsoft.com/office/drawing/2014/main" id="{6C4BB984-CAE0-DD6F-DB8B-504743D185F7}"/>
              </a:ext>
            </a:extLst>
          </p:cNvPr>
          <p:cNvGraphicFramePr>
            <a:graphicFrameLocks noGrp="1"/>
          </p:cNvGraphicFramePr>
          <p:nvPr>
            <p:extLst>
              <p:ext uri="{D42A27DB-BD31-4B8C-83A1-F6EECF244321}">
                <p14:modId xmlns:p14="http://schemas.microsoft.com/office/powerpoint/2010/main" val="1316750748"/>
              </p:ext>
            </p:extLst>
          </p:nvPr>
        </p:nvGraphicFramePr>
        <p:xfrm>
          <a:off x="4023360" y="1593796"/>
          <a:ext cx="7287259" cy="1005840"/>
        </p:xfrm>
        <a:graphic>
          <a:graphicData uri="http://schemas.openxmlformats.org/drawingml/2006/table">
            <a:tbl>
              <a:tblPr firstRow="1" bandRow="1">
                <a:tableStyleId>{2D5ABB26-0587-4C30-8999-92F81FD0307C}</a:tableStyleId>
              </a:tblPr>
              <a:tblGrid>
                <a:gridCol w="1817527">
                  <a:extLst>
                    <a:ext uri="{9D8B030D-6E8A-4147-A177-3AD203B41FA5}">
                      <a16:colId xmlns:a16="http://schemas.microsoft.com/office/drawing/2014/main" val="3674453323"/>
                    </a:ext>
                  </a:extLst>
                </a:gridCol>
                <a:gridCol w="1823244">
                  <a:extLst>
                    <a:ext uri="{9D8B030D-6E8A-4147-A177-3AD203B41FA5}">
                      <a16:colId xmlns:a16="http://schemas.microsoft.com/office/drawing/2014/main" val="1453323106"/>
                    </a:ext>
                  </a:extLst>
                </a:gridCol>
                <a:gridCol w="1823244">
                  <a:extLst>
                    <a:ext uri="{9D8B030D-6E8A-4147-A177-3AD203B41FA5}">
                      <a16:colId xmlns:a16="http://schemas.microsoft.com/office/drawing/2014/main" val="2270353567"/>
                    </a:ext>
                  </a:extLst>
                </a:gridCol>
                <a:gridCol w="1823244">
                  <a:extLst>
                    <a:ext uri="{9D8B030D-6E8A-4147-A177-3AD203B41FA5}">
                      <a16:colId xmlns:a16="http://schemas.microsoft.com/office/drawing/2014/main" val="1523726293"/>
                    </a:ext>
                  </a:extLst>
                </a:gridCol>
              </a:tblGrid>
              <a:tr h="273798">
                <a:tc>
                  <a:txBody>
                    <a:bodyPr/>
                    <a:lstStyle/>
                    <a:p>
                      <a:pPr algn="ctr"/>
                      <a:r>
                        <a:rPr lang="en-CA" sz="1600" dirty="0"/>
                        <a:t>1.69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7.58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63.44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3.59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645685763"/>
                  </a:ext>
                </a:extLst>
              </a:tr>
              <a:tr h="273798">
                <a:tc>
                  <a:txBody>
                    <a:bodyPr/>
                    <a:lstStyle/>
                    <a:p>
                      <a:pPr algn="ctr"/>
                      <a:r>
                        <a:rPr lang="en-CA" sz="1600" b="1" dirty="0"/>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32.94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31.25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2.82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extLst>
                  <a:ext uri="{0D108BD9-81ED-4DB2-BD59-A6C34878D82A}">
                    <a16:rowId xmlns:a16="http://schemas.microsoft.com/office/drawing/2014/main" val="4063580325"/>
                  </a:ext>
                </a:extLst>
              </a:tr>
              <a:tr h="273798">
                <a:tc>
                  <a:txBody>
                    <a:bodyPr/>
                    <a:lstStyle/>
                    <a:p>
                      <a:pPr algn="ctr"/>
                      <a:r>
                        <a:rPr lang="en-CA" sz="1600" dirty="0"/>
                        <a:t>1.67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1256.27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720320874"/>
                  </a:ext>
                </a:extLst>
              </a:tr>
            </a:tbl>
          </a:graphicData>
        </a:graphic>
      </p:graphicFrame>
      <p:graphicFrame>
        <p:nvGraphicFramePr>
          <p:cNvPr id="14" name="Table 13">
            <a:extLst>
              <a:ext uri="{FF2B5EF4-FFF2-40B4-BE49-F238E27FC236}">
                <a16:creationId xmlns:a16="http://schemas.microsoft.com/office/drawing/2014/main" id="{C5E515A0-EFFB-1052-83B5-E6B06100DC1B}"/>
              </a:ext>
            </a:extLst>
          </p:cNvPr>
          <p:cNvGraphicFramePr>
            <a:graphicFrameLocks noGrp="1"/>
          </p:cNvGraphicFramePr>
          <p:nvPr>
            <p:extLst>
              <p:ext uri="{D42A27DB-BD31-4B8C-83A1-F6EECF244321}">
                <p14:modId xmlns:p14="http://schemas.microsoft.com/office/powerpoint/2010/main" val="1924474050"/>
              </p:ext>
            </p:extLst>
          </p:nvPr>
        </p:nvGraphicFramePr>
        <p:xfrm>
          <a:off x="4017643" y="2848824"/>
          <a:ext cx="7292976" cy="1005840"/>
        </p:xfrm>
        <a:graphic>
          <a:graphicData uri="http://schemas.openxmlformats.org/drawingml/2006/table">
            <a:tbl>
              <a:tblPr firstRow="1" bandRow="1">
                <a:tableStyleId>{2D5ABB26-0587-4C30-8999-92F81FD0307C}</a:tableStyleId>
              </a:tblPr>
              <a:tblGrid>
                <a:gridCol w="1823244">
                  <a:extLst>
                    <a:ext uri="{9D8B030D-6E8A-4147-A177-3AD203B41FA5}">
                      <a16:colId xmlns:a16="http://schemas.microsoft.com/office/drawing/2014/main" val="3674453323"/>
                    </a:ext>
                  </a:extLst>
                </a:gridCol>
                <a:gridCol w="1823244">
                  <a:extLst>
                    <a:ext uri="{9D8B030D-6E8A-4147-A177-3AD203B41FA5}">
                      <a16:colId xmlns:a16="http://schemas.microsoft.com/office/drawing/2014/main" val="1453323106"/>
                    </a:ext>
                  </a:extLst>
                </a:gridCol>
                <a:gridCol w="1823244">
                  <a:extLst>
                    <a:ext uri="{9D8B030D-6E8A-4147-A177-3AD203B41FA5}">
                      <a16:colId xmlns:a16="http://schemas.microsoft.com/office/drawing/2014/main" val="2270353567"/>
                    </a:ext>
                  </a:extLst>
                </a:gridCol>
                <a:gridCol w="1823244">
                  <a:extLst>
                    <a:ext uri="{9D8B030D-6E8A-4147-A177-3AD203B41FA5}">
                      <a16:colId xmlns:a16="http://schemas.microsoft.com/office/drawing/2014/main" val="1523726293"/>
                    </a:ext>
                  </a:extLst>
                </a:gridCol>
              </a:tblGrid>
              <a:tr h="273798">
                <a:tc>
                  <a:txBody>
                    <a:bodyPr/>
                    <a:lstStyle/>
                    <a:p>
                      <a:pPr algn="ctr"/>
                      <a:r>
                        <a:rPr lang="en-CA" sz="1600" dirty="0"/>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7.92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27.95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2.26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645685763"/>
                  </a:ext>
                </a:extLst>
              </a:tr>
              <a:tr h="273798">
                <a:tc>
                  <a:txBody>
                    <a:bodyPr/>
                    <a:lstStyle/>
                    <a:p>
                      <a:pPr algn="ctr"/>
                      <a:r>
                        <a:rPr lang="en-CA" sz="1600" b="1" dirty="0"/>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15.25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32.46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extLst>
                  <a:ext uri="{0D108BD9-81ED-4DB2-BD59-A6C34878D82A}">
                    <a16:rowId xmlns:a16="http://schemas.microsoft.com/office/drawing/2014/main" val="4063580325"/>
                  </a:ext>
                </a:extLst>
              </a:tr>
              <a:tr h="273798">
                <a:tc>
                  <a:txBody>
                    <a:bodyPr/>
                    <a:lstStyle/>
                    <a:p>
                      <a:pPr algn="ctr"/>
                      <a:r>
                        <a:rPr lang="en-CA" sz="1600" dirty="0"/>
                        <a:t>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9.81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56.84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1.43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720320874"/>
                  </a:ext>
                </a:extLst>
              </a:tr>
            </a:tbl>
          </a:graphicData>
        </a:graphic>
      </p:graphicFrame>
      <p:graphicFrame>
        <p:nvGraphicFramePr>
          <p:cNvPr id="15" name="Table 14">
            <a:extLst>
              <a:ext uri="{FF2B5EF4-FFF2-40B4-BE49-F238E27FC236}">
                <a16:creationId xmlns:a16="http://schemas.microsoft.com/office/drawing/2014/main" id="{C047A6A8-1D6C-A7D4-2779-6E51FB825F6B}"/>
              </a:ext>
            </a:extLst>
          </p:cNvPr>
          <p:cNvGraphicFramePr>
            <a:graphicFrameLocks noGrp="1"/>
          </p:cNvGraphicFramePr>
          <p:nvPr>
            <p:extLst>
              <p:ext uri="{D42A27DB-BD31-4B8C-83A1-F6EECF244321}">
                <p14:modId xmlns:p14="http://schemas.microsoft.com/office/powerpoint/2010/main" val="3747422593"/>
              </p:ext>
            </p:extLst>
          </p:nvPr>
        </p:nvGraphicFramePr>
        <p:xfrm>
          <a:off x="4017643" y="4132275"/>
          <a:ext cx="7292976" cy="1005840"/>
        </p:xfrm>
        <a:graphic>
          <a:graphicData uri="http://schemas.openxmlformats.org/drawingml/2006/table">
            <a:tbl>
              <a:tblPr firstRow="1" bandRow="1">
                <a:tableStyleId>{2D5ABB26-0587-4C30-8999-92F81FD0307C}</a:tableStyleId>
              </a:tblPr>
              <a:tblGrid>
                <a:gridCol w="1823244">
                  <a:extLst>
                    <a:ext uri="{9D8B030D-6E8A-4147-A177-3AD203B41FA5}">
                      <a16:colId xmlns:a16="http://schemas.microsoft.com/office/drawing/2014/main" val="3674453323"/>
                    </a:ext>
                  </a:extLst>
                </a:gridCol>
                <a:gridCol w="1823244">
                  <a:extLst>
                    <a:ext uri="{9D8B030D-6E8A-4147-A177-3AD203B41FA5}">
                      <a16:colId xmlns:a16="http://schemas.microsoft.com/office/drawing/2014/main" val="1453323106"/>
                    </a:ext>
                  </a:extLst>
                </a:gridCol>
                <a:gridCol w="1823244">
                  <a:extLst>
                    <a:ext uri="{9D8B030D-6E8A-4147-A177-3AD203B41FA5}">
                      <a16:colId xmlns:a16="http://schemas.microsoft.com/office/drawing/2014/main" val="2270353567"/>
                    </a:ext>
                  </a:extLst>
                </a:gridCol>
                <a:gridCol w="1823244">
                  <a:extLst>
                    <a:ext uri="{9D8B030D-6E8A-4147-A177-3AD203B41FA5}">
                      <a16:colId xmlns:a16="http://schemas.microsoft.com/office/drawing/2014/main" val="1523726293"/>
                    </a:ext>
                  </a:extLst>
                </a:gridCol>
              </a:tblGrid>
              <a:tr h="273798">
                <a:tc>
                  <a:txBody>
                    <a:bodyPr/>
                    <a:lstStyle/>
                    <a:p>
                      <a:pPr algn="ctr"/>
                      <a:r>
                        <a:rPr lang="en-CA" sz="1600" b="1" dirty="0"/>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14.16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44.06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1.07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extLst>
                  <a:ext uri="{0D108BD9-81ED-4DB2-BD59-A6C34878D82A}">
                    <a16:rowId xmlns:a16="http://schemas.microsoft.com/office/drawing/2014/main" val="3645685763"/>
                  </a:ext>
                </a:extLst>
              </a:tr>
              <a:tr h="191474">
                <a:tc>
                  <a:txBody>
                    <a:bodyPr/>
                    <a:lstStyle/>
                    <a:p>
                      <a:pPr algn="ctr"/>
                      <a:r>
                        <a:rPr lang="en-CA" sz="1600" dirty="0"/>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5.27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24.76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1.36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4063580325"/>
                  </a:ext>
                </a:extLst>
              </a:tr>
              <a:tr h="273798">
                <a:tc>
                  <a:txBody>
                    <a:bodyPr/>
                    <a:lstStyle/>
                    <a:p>
                      <a:pPr algn="ctr"/>
                      <a:r>
                        <a:rPr lang="en-CA" sz="1600" dirty="0"/>
                        <a:t>O.49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6.01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25.63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720320874"/>
                  </a:ext>
                </a:extLst>
              </a:tr>
            </a:tbl>
          </a:graphicData>
        </a:graphic>
      </p:graphicFrame>
      <p:graphicFrame>
        <p:nvGraphicFramePr>
          <p:cNvPr id="16" name="Table 15">
            <a:extLst>
              <a:ext uri="{FF2B5EF4-FFF2-40B4-BE49-F238E27FC236}">
                <a16:creationId xmlns:a16="http://schemas.microsoft.com/office/drawing/2014/main" id="{46607BB6-A9B7-DE27-E000-48C123F7906B}"/>
              </a:ext>
            </a:extLst>
          </p:cNvPr>
          <p:cNvGraphicFramePr>
            <a:graphicFrameLocks noGrp="1"/>
          </p:cNvGraphicFramePr>
          <p:nvPr>
            <p:extLst>
              <p:ext uri="{D42A27DB-BD31-4B8C-83A1-F6EECF244321}">
                <p14:modId xmlns:p14="http://schemas.microsoft.com/office/powerpoint/2010/main" val="1709785116"/>
              </p:ext>
            </p:extLst>
          </p:nvPr>
        </p:nvGraphicFramePr>
        <p:xfrm>
          <a:off x="4017643" y="5415726"/>
          <a:ext cx="7292976" cy="1005840"/>
        </p:xfrm>
        <a:graphic>
          <a:graphicData uri="http://schemas.openxmlformats.org/drawingml/2006/table">
            <a:tbl>
              <a:tblPr firstRow="1" bandRow="1">
                <a:tableStyleId>{2D5ABB26-0587-4C30-8999-92F81FD0307C}</a:tableStyleId>
              </a:tblPr>
              <a:tblGrid>
                <a:gridCol w="1823244">
                  <a:extLst>
                    <a:ext uri="{9D8B030D-6E8A-4147-A177-3AD203B41FA5}">
                      <a16:colId xmlns:a16="http://schemas.microsoft.com/office/drawing/2014/main" val="3674453323"/>
                    </a:ext>
                  </a:extLst>
                </a:gridCol>
                <a:gridCol w="1823244">
                  <a:extLst>
                    <a:ext uri="{9D8B030D-6E8A-4147-A177-3AD203B41FA5}">
                      <a16:colId xmlns:a16="http://schemas.microsoft.com/office/drawing/2014/main" val="1453323106"/>
                    </a:ext>
                  </a:extLst>
                </a:gridCol>
                <a:gridCol w="1823244">
                  <a:extLst>
                    <a:ext uri="{9D8B030D-6E8A-4147-A177-3AD203B41FA5}">
                      <a16:colId xmlns:a16="http://schemas.microsoft.com/office/drawing/2014/main" val="2270353567"/>
                    </a:ext>
                  </a:extLst>
                </a:gridCol>
                <a:gridCol w="1823244">
                  <a:extLst>
                    <a:ext uri="{9D8B030D-6E8A-4147-A177-3AD203B41FA5}">
                      <a16:colId xmlns:a16="http://schemas.microsoft.com/office/drawing/2014/main" val="1523726293"/>
                    </a:ext>
                  </a:extLst>
                </a:gridCol>
              </a:tblGrid>
              <a:tr h="273798">
                <a:tc>
                  <a:txBody>
                    <a:bodyPr/>
                    <a:lstStyle/>
                    <a:p>
                      <a:pPr algn="ctr"/>
                      <a:r>
                        <a:rPr lang="en-CA" sz="1600" b="1" dirty="0"/>
                        <a:t>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3.62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16.81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tc>
                  <a:txBody>
                    <a:bodyPr/>
                    <a:lstStyle/>
                    <a:p>
                      <a:pPr algn="ctr"/>
                      <a:r>
                        <a:rPr lang="en-CA" sz="1600" b="1" dirty="0"/>
                        <a:t>3.61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6F8EC"/>
                    </a:solidFill>
                  </a:tcPr>
                </a:tc>
                <a:extLst>
                  <a:ext uri="{0D108BD9-81ED-4DB2-BD59-A6C34878D82A}">
                    <a16:rowId xmlns:a16="http://schemas.microsoft.com/office/drawing/2014/main" val="3645685763"/>
                  </a:ext>
                </a:extLst>
              </a:tr>
              <a:tr h="273798">
                <a:tc>
                  <a:txBody>
                    <a:bodyPr/>
                    <a:lstStyle/>
                    <a:p>
                      <a:pPr algn="ctr"/>
                      <a:r>
                        <a:rPr lang="en-CA" sz="1600" dirty="0"/>
                        <a:t>1.04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33.48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19.45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4063580325"/>
                  </a:ext>
                </a:extLst>
              </a:tr>
              <a:tr h="273798">
                <a:tc>
                  <a:txBody>
                    <a:bodyPr/>
                    <a:lstStyle/>
                    <a:p>
                      <a:pPr algn="ctr"/>
                      <a:r>
                        <a:rPr lang="en-CA" sz="1600" dirty="0"/>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6.37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22.17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CA" sz="1600" dirty="0"/>
                        <a:t>2.76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720320874"/>
                  </a:ext>
                </a:extLst>
              </a:tr>
            </a:tbl>
          </a:graphicData>
        </a:graphic>
      </p:graphicFrame>
      <p:sp>
        <p:nvSpPr>
          <p:cNvPr id="18" name="TextBox 17">
            <a:extLst>
              <a:ext uri="{FF2B5EF4-FFF2-40B4-BE49-F238E27FC236}">
                <a16:creationId xmlns:a16="http://schemas.microsoft.com/office/drawing/2014/main" id="{76C60C56-3FFB-9EBF-03AE-7DA35DFD2B82}"/>
              </a:ext>
            </a:extLst>
          </p:cNvPr>
          <p:cNvSpPr txBox="1"/>
          <p:nvPr/>
        </p:nvSpPr>
        <p:spPr>
          <a:xfrm>
            <a:off x="3032123" y="338651"/>
            <a:ext cx="4348480" cy="523220"/>
          </a:xfrm>
          <a:prstGeom prst="rect">
            <a:avLst/>
          </a:prstGeom>
          <a:noFill/>
        </p:spPr>
        <p:txBody>
          <a:bodyPr wrap="square" rtlCol="0">
            <a:spAutoFit/>
          </a:bodyPr>
          <a:lstStyle/>
          <a:p>
            <a:r>
              <a:rPr lang="en-CA" sz="2800" dirty="0">
                <a:latin typeface="Amasis MT Pro Black" panose="02040A04050005020304" pitchFamily="18" charset="0"/>
              </a:rPr>
              <a:t>Competitive Analysis</a:t>
            </a:r>
          </a:p>
        </p:txBody>
      </p:sp>
    </p:spTree>
    <p:extLst>
      <p:ext uri="{BB962C8B-B14F-4D97-AF65-F5344CB8AC3E}">
        <p14:creationId xmlns:p14="http://schemas.microsoft.com/office/powerpoint/2010/main" val="294999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67FDDA-2146-1E62-8032-BE8FCB1F4837}"/>
              </a:ext>
            </a:extLst>
          </p:cNvPr>
          <p:cNvSpPr txBox="1"/>
          <p:nvPr/>
        </p:nvSpPr>
        <p:spPr>
          <a:xfrm>
            <a:off x="4745958" y="1240304"/>
            <a:ext cx="5517012"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Costco Wholesale Corporation is a leading international retailer with over 800 warehouses worldwide, known for its membership-based business model and diverse product offerings. </a:t>
            </a:r>
            <a:r>
              <a:rPr lang="en-US" sz="1600" dirty="0" err="1">
                <a:latin typeface="Times New Roman" panose="02020603050405020304" pitchFamily="18" charset="0"/>
                <a:cs typeface="Times New Roman" panose="02020603050405020304" pitchFamily="18" charset="0"/>
              </a:rPr>
              <a:t>Iin</a:t>
            </a:r>
            <a:r>
              <a:rPr lang="en-US" sz="1600" dirty="0">
                <a:latin typeface="Times New Roman" panose="02020603050405020304" pitchFamily="18" charset="0"/>
                <a:cs typeface="Times New Roman" panose="02020603050405020304" pitchFamily="18" charset="0"/>
              </a:rPr>
              <a:t> 2023, Costco reported over $242 billion in annual sales, indicating strong growth and market presence, particularly in groceries, electronics, and furniture. The company is celebrated for its ethical business practices and commitment to providing high-value products at low prices.</a:t>
            </a:r>
            <a:endParaRPr lang="en-CA"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B9D9E39-C1D7-8872-70C4-79050D8EE8A9}"/>
              </a:ext>
            </a:extLst>
          </p:cNvPr>
          <p:cNvSpPr txBox="1"/>
          <p:nvPr/>
        </p:nvSpPr>
        <p:spPr>
          <a:xfrm>
            <a:off x="4745958" y="677378"/>
            <a:ext cx="5852876" cy="523220"/>
          </a:xfrm>
          <a:prstGeom prst="rect">
            <a:avLst/>
          </a:prstGeom>
          <a:noFill/>
        </p:spPr>
        <p:txBody>
          <a:bodyPr wrap="square">
            <a:spAutoFit/>
          </a:bodyPr>
          <a:lstStyle/>
          <a:p>
            <a:r>
              <a:rPr lang="en-US" sz="2800" dirty="0">
                <a:latin typeface="Amasis MT Pro Black" panose="02040A04050005020304" pitchFamily="18" charset="0"/>
                <a:cs typeface="Times New Roman" panose="02020603050405020304" pitchFamily="18" charset="0"/>
              </a:rPr>
              <a:t>Costco Wholesale Corporation </a:t>
            </a:r>
            <a:endParaRPr lang="en-CA" sz="2800" dirty="0">
              <a:latin typeface="Amasis MT Pro Black" panose="02040A04050005020304" pitchFamily="18" charset="0"/>
            </a:endParaRPr>
          </a:p>
        </p:txBody>
      </p:sp>
      <p:pic>
        <p:nvPicPr>
          <p:cNvPr id="4098" name="Picture 2" descr="How to Buy Costco Warehouse (COST) Stock - SmartAsset | SmartAsset">
            <a:extLst>
              <a:ext uri="{FF2B5EF4-FFF2-40B4-BE49-F238E27FC236}">
                <a16:creationId xmlns:a16="http://schemas.microsoft.com/office/drawing/2014/main" id="{348D1819-A030-02D3-2CDB-5E861863D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97" y="891540"/>
            <a:ext cx="3435207" cy="22901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LRN | Stride Inc. Stock Overview (U.S.: NYSE) | Barron's">
            <a:extLst>
              <a:ext uri="{FF2B5EF4-FFF2-40B4-BE49-F238E27FC236}">
                <a16:creationId xmlns:a16="http://schemas.microsoft.com/office/drawing/2014/main" id="{B33D001C-928A-8A7C-29C1-5E1FBAC03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464" y="3863972"/>
            <a:ext cx="3855623" cy="2509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F54E0B-5AE5-72E5-43AB-61339493ED74}"/>
              </a:ext>
            </a:extLst>
          </p:cNvPr>
          <p:cNvSpPr txBox="1"/>
          <p:nvPr/>
        </p:nvSpPr>
        <p:spPr>
          <a:xfrm>
            <a:off x="1377548" y="4392990"/>
            <a:ext cx="5980511" cy="1569660"/>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Stride, Inc., formerly known as K12 Inc., provides online and blended education services and curricula for pre-K through 12th grade. It is a technology-based education company that offers proprietary and third-party curricula, software systems, and educational services. Stride's mission is to help students reach their full potential through inspired teaching and personalized learning.</a:t>
            </a:r>
            <a:endParaRPr lang="en-CA"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B8ABD7B-1144-C063-D206-24871FDF0FC9}"/>
              </a:ext>
            </a:extLst>
          </p:cNvPr>
          <p:cNvSpPr txBox="1"/>
          <p:nvPr/>
        </p:nvSpPr>
        <p:spPr>
          <a:xfrm>
            <a:off x="4909595" y="3863972"/>
            <a:ext cx="2897932" cy="523220"/>
          </a:xfrm>
          <a:prstGeom prst="rect">
            <a:avLst/>
          </a:prstGeom>
          <a:noFill/>
        </p:spPr>
        <p:txBody>
          <a:bodyPr wrap="square">
            <a:spAutoFit/>
          </a:bodyPr>
          <a:lstStyle/>
          <a:p>
            <a:r>
              <a:rPr lang="en-US" sz="2800" dirty="0">
                <a:latin typeface="Amasis MT Pro Black" panose="02040A04050005020304" pitchFamily="18" charset="0"/>
                <a:cs typeface="Times New Roman" panose="02020603050405020304" pitchFamily="18" charset="0"/>
              </a:rPr>
              <a:t>Stride, Inc. </a:t>
            </a:r>
            <a:endParaRPr lang="en-CA" sz="2800" dirty="0">
              <a:latin typeface="Amasis MT Pro Black" panose="02040A04050005020304" pitchFamily="18" charset="0"/>
            </a:endParaRPr>
          </a:p>
        </p:txBody>
      </p:sp>
    </p:spTree>
    <p:extLst>
      <p:ext uri="{BB962C8B-B14F-4D97-AF65-F5344CB8AC3E}">
        <p14:creationId xmlns:p14="http://schemas.microsoft.com/office/powerpoint/2010/main" val="1906340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F4B17DD-081D-2900-FC2D-D21795574854}"/>
              </a:ext>
            </a:extLst>
          </p:cNvPr>
          <p:cNvSpPr txBox="1"/>
          <p:nvPr/>
        </p:nvSpPr>
        <p:spPr>
          <a:xfrm>
            <a:off x="5286957" y="1391703"/>
            <a:ext cx="5881389"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Thermo Fisher Scientific Inc. is a leading global provider of scientific instrumentation, reagents and consumables, and software services. It is known for its contributions to life sciences research, diagnostics, and industrial applications. Thermo Fisher is acclaimed for innovation in the scientific community, providing advanced analytical instruments and laboratory equipment, including those for genetic testing and mass spectrometry.</a:t>
            </a:r>
            <a:endParaRPr lang="en-CA"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28AEE07-FC20-2A23-E81F-ABFF1E32FF1F}"/>
              </a:ext>
            </a:extLst>
          </p:cNvPr>
          <p:cNvSpPr txBox="1"/>
          <p:nvPr/>
        </p:nvSpPr>
        <p:spPr>
          <a:xfrm>
            <a:off x="5286957" y="776188"/>
            <a:ext cx="5572190" cy="523220"/>
          </a:xfrm>
          <a:prstGeom prst="rect">
            <a:avLst/>
          </a:prstGeom>
          <a:noFill/>
        </p:spPr>
        <p:txBody>
          <a:bodyPr wrap="square">
            <a:spAutoFit/>
          </a:bodyPr>
          <a:lstStyle/>
          <a:p>
            <a:r>
              <a:rPr lang="en-US" sz="2800" dirty="0">
                <a:latin typeface="Amasis MT Pro Black" panose="02040A04050005020304" pitchFamily="18" charset="0"/>
              </a:rPr>
              <a:t>Thermo Fisher Scientific Inc.</a:t>
            </a:r>
            <a:endParaRPr lang="en-CA" sz="2800" dirty="0">
              <a:latin typeface="Amasis MT Pro Black" panose="02040A04050005020304" pitchFamily="18" charset="0"/>
            </a:endParaRPr>
          </a:p>
        </p:txBody>
      </p:sp>
      <p:pic>
        <p:nvPicPr>
          <p:cNvPr id="1030" name="Picture 6" descr="TMO Stock Outlook | Learn More | Investment U">
            <a:extLst>
              <a:ext uri="{FF2B5EF4-FFF2-40B4-BE49-F238E27FC236}">
                <a16:creationId xmlns:a16="http://schemas.microsoft.com/office/drawing/2014/main" id="{408FC7E1-A1F4-B454-7309-8D9D24389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480" y="891540"/>
            <a:ext cx="3999982" cy="25622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0910927-6819-88B5-48BF-FCC3FB98DB99}"/>
              </a:ext>
            </a:extLst>
          </p:cNvPr>
          <p:cNvSpPr txBox="1"/>
          <p:nvPr/>
        </p:nvSpPr>
        <p:spPr>
          <a:xfrm>
            <a:off x="3858269" y="4083736"/>
            <a:ext cx="2857375" cy="523220"/>
          </a:xfrm>
          <a:prstGeom prst="rect">
            <a:avLst/>
          </a:prstGeom>
          <a:noFill/>
        </p:spPr>
        <p:txBody>
          <a:bodyPr wrap="square">
            <a:spAutoFit/>
          </a:bodyPr>
          <a:lstStyle/>
          <a:p>
            <a:r>
              <a:rPr lang="en-US" sz="2800" dirty="0">
                <a:latin typeface="Amasis MT Pro Black" panose="02040A04050005020304" pitchFamily="18" charset="0"/>
              </a:rPr>
              <a:t>Broadcom Inc. </a:t>
            </a:r>
            <a:endParaRPr lang="en-CA" sz="2800" dirty="0">
              <a:latin typeface="Amasis MT Pro Black" panose="02040A04050005020304" pitchFamily="18" charset="0"/>
            </a:endParaRPr>
          </a:p>
        </p:txBody>
      </p:sp>
      <p:pic>
        <p:nvPicPr>
          <p:cNvPr id="3" name="Picture 4" descr="AVGO | Broadcom Inc. Stock Overview (U.S.: Nasdaq) | Barron's">
            <a:extLst>
              <a:ext uri="{FF2B5EF4-FFF2-40B4-BE49-F238E27FC236}">
                <a16:creationId xmlns:a16="http://schemas.microsoft.com/office/drawing/2014/main" id="{AB65E934-8E73-1ED9-11AE-E81D844C7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96" y="3915217"/>
            <a:ext cx="3895350" cy="22017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3D5ED4-1FEA-74CF-4AB2-A95B96025DB2}"/>
              </a:ext>
            </a:extLst>
          </p:cNvPr>
          <p:cNvSpPr txBox="1"/>
          <p:nvPr/>
        </p:nvSpPr>
        <p:spPr>
          <a:xfrm>
            <a:off x="1187067" y="4613510"/>
            <a:ext cx="5907307" cy="1569660"/>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Broadcom Inc. is a global technology leader that designs, develops, and supplies a broad range of semiconductor and infrastructure software solutions. It serves the data center, networking, software, broadband, wireless, and storage and industrial markets. With approximately 20,000 employees, Broadcom operates in over 30 countries. In 2023, the company reported revenues of $35.8 billion.</a:t>
            </a: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71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4">
            <a:extLst>
              <a:ext uri="{FF2B5EF4-FFF2-40B4-BE49-F238E27FC236}">
                <a16:creationId xmlns:a16="http://schemas.microsoft.com/office/drawing/2014/main" id="{CB8FD435-18A1-D6D2-F19C-D1ECF11DC9F8}"/>
              </a:ext>
            </a:extLst>
          </p:cNvPr>
          <p:cNvGraphicFramePr>
            <a:graphicFrameLocks noGrp="1"/>
          </p:cNvGraphicFramePr>
          <p:nvPr>
            <p:ph sz="half" idx="1"/>
            <p:extLst>
              <p:ext uri="{D42A27DB-BD31-4B8C-83A1-F6EECF244321}">
                <p14:modId xmlns:p14="http://schemas.microsoft.com/office/powerpoint/2010/main" val="2781554978"/>
              </p:ext>
            </p:extLst>
          </p:nvPr>
        </p:nvGraphicFramePr>
        <p:xfrm>
          <a:off x="998375" y="1003089"/>
          <a:ext cx="10478448" cy="5387361"/>
        </p:xfrm>
        <a:graphic>
          <a:graphicData uri="http://schemas.openxmlformats.org/drawingml/2006/table">
            <a:tbl>
              <a:tblPr firstRow="1" bandRow="1">
                <a:tableStyleId>{FABFCF23-3B69-468F-B69F-88F6DE6A72F2}</a:tableStyleId>
              </a:tblPr>
              <a:tblGrid>
                <a:gridCol w="1182117">
                  <a:extLst>
                    <a:ext uri="{9D8B030D-6E8A-4147-A177-3AD203B41FA5}">
                      <a16:colId xmlns:a16="http://schemas.microsoft.com/office/drawing/2014/main" val="1480151090"/>
                    </a:ext>
                  </a:extLst>
                </a:gridCol>
                <a:gridCol w="2274084">
                  <a:extLst>
                    <a:ext uri="{9D8B030D-6E8A-4147-A177-3AD203B41FA5}">
                      <a16:colId xmlns:a16="http://schemas.microsoft.com/office/drawing/2014/main" val="3023828288"/>
                    </a:ext>
                  </a:extLst>
                </a:gridCol>
                <a:gridCol w="2340749">
                  <a:extLst>
                    <a:ext uri="{9D8B030D-6E8A-4147-A177-3AD203B41FA5}">
                      <a16:colId xmlns:a16="http://schemas.microsoft.com/office/drawing/2014/main" val="538758159"/>
                    </a:ext>
                  </a:extLst>
                </a:gridCol>
                <a:gridCol w="2340749">
                  <a:extLst>
                    <a:ext uri="{9D8B030D-6E8A-4147-A177-3AD203B41FA5}">
                      <a16:colId xmlns:a16="http://schemas.microsoft.com/office/drawing/2014/main" val="2247126021"/>
                    </a:ext>
                  </a:extLst>
                </a:gridCol>
                <a:gridCol w="2340749">
                  <a:extLst>
                    <a:ext uri="{9D8B030D-6E8A-4147-A177-3AD203B41FA5}">
                      <a16:colId xmlns:a16="http://schemas.microsoft.com/office/drawing/2014/main" val="2820414810"/>
                    </a:ext>
                  </a:extLst>
                </a:gridCol>
              </a:tblGrid>
              <a:tr h="443157">
                <a:tc>
                  <a:txBody>
                    <a:bodyPr/>
                    <a:lstStyle/>
                    <a:p>
                      <a:pPr algn="ctr" fontAlgn="b"/>
                      <a:r>
                        <a:rPr lang="en-CA" sz="1600" b="1" cap="none" spc="0" dirty="0">
                          <a:ln>
                            <a:noFill/>
                          </a:ln>
                          <a:solidFill>
                            <a:schemeClr val="bg1"/>
                          </a:solidFill>
                          <a:effectLst/>
                        </a:rPr>
                        <a:t>Factor</a:t>
                      </a:r>
                      <a:endParaRPr lang="en-CA" sz="1600" b="1" cap="none" spc="0" dirty="0">
                        <a:ln>
                          <a:noFill/>
                        </a:ln>
                        <a:solidFill>
                          <a:schemeClr val="bg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fontAlgn="b"/>
                      <a:r>
                        <a:rPr lang="en-CA" sz="2000" b="1" dirty="0">
                          <a:ln>
                            <a:noFill/>
                          </a:ln>
                          <a:solidFill>
                            <a:schemeClr val="tx1"/>
                          </a:solidFill>
                          <a:effectLst/>
                        </a:rPr>
                        <a:t>AVGO</a:t>
                      </a:r>
                      <a:endParaRPr lang="en-CA" sz="2000" b="1" dirty="0">
                        <a:ln>
                          <a:noFill/>
                        </a:ln>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2000" b="1" dirty="0">
                          <a:ln>
                            <a:noFill/>
                          </a:ln>
                          <a:solidFill>
                            <a:schemeClr val="tx1"/>
                          </a:solidFill>
                          <a:effectLst/>
                        </a:rPr>
                        <a:t>COST</a:t>
                      </a:r>
                      <a:endParaRPr lang="en-CA" sz="2000" b="1" dirty="0">
                        <a:ln>
                          <a:noFill/>
                        </a:ln>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
                      <a:r>
                        <a:rPr lang="en-CA" sz="2000" b="1" dirty="0">
                          <a:ln>
                            <a:noFill/>
                          </a:ln>
                          <a:solidFill>
                            <a:schemeClr val="tx1"/>
                          </a:solidFill>
                          <a:effectLst/>
                        </a:rPr>
                        <a:t>LRN</a:t>
                      </a:r>
                      <a:endParaRPr lang="en-CA" sz="2000" b="1" dirty="0">
                        <a:ln>
                          <a:noFill/>
                        </a:ln>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2000" b="1" dirty="0">
                          <a:ln>
                            <a:noFill/>
                          </a:ln>
                          <a:solidFill>
                            <a:schemeClr val="tx1"/>
                          </a:solidFill>
                          <a:effectLst/>
                        </a:rPr>
                        <a:t>TMO</a:t>
                      </a:r>
                      <a:endParaRPr lang="en-CA" sz="2000" b="1" dirty="0">
                        <a:ln>
                          <a:noFill/>
                        </a:ln>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875437"/>
                  </a:ext>
                </a:extLst>
              </a:tr>
              <a:tr h="740214">
                <a:tc>
                  <a:txBody>
                    <a:bodyPr/>
                    <a:lstStyle/>
                    <a:p>
                      <a:pPr algn="ctr" fontAlgn="base"/>
                      <a:r>
                        <a:rPr lang="en-CA" sz="1600" b="1" cap="none" spc="0" dirty="0">
                          <a:solidFill>
                            <a:schemeClr val="bg1"/>
                          </a:solidFill>
                          <a:effectLst/>
                        </a:rPr>
                        <a:t>Political</a:t>
                      </a:r>
                      <a:endParaRPr lang="en-CA" sz="1600" b="1" cap="none" spc="0" dirty="0">
                        <a:solidFill>
                          <a:schemeClr val="bg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fontAlgn="base"/>
                      <a:r>
                        <a:rPr lang="en-US" sz="1050" b="0" cap="none" spc="0" dirty="0">
                          <a:solidFill>
                            <a:schemeClr val="tx1"/>
                          </a:solidFill>
                          <a:effectLst/>
                        </a:rPr>
                        <a:t>Tax policies, trade laws, regulations, and political stability all affect the company's profitability and operations in different regions.</a:t>
                      </a:r>
                      <a:endParaRPr lang="en-US" sz="1050" b="0" cap="none" spc="0" dirty="0">
                        <a:solidFill>
                          <a:schemeClr val="tx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050" b="0" cap="none" spc="0" dirty="0">
                          <a:solidFill>
                            <a:schemeClr val="tx1"/>
                          </a:solidFill>
                        </a:rPr>
                        <a:t>This includes government policies, political stability, and international relations.</a:t>
                      </a:r>
                      <a:endParaRPr lang="en-CA" sz="1050" b="0" cap="none" spc="0" dirty="0">
                        <a:solidFill>
                          <a:schemeClr val="tx1"/>
                        </a:solidFill>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ase"/>
                      <a:r>
                        <a:rPr lang="en-US" sz="1050" b="0" cap="none" spc="0" dirty="0">
                          <a:solidFill>
                            <a:schemeClr val="tx1"/>
                          </a:solidFill>
                          <a:effectLst/>
                        </a:rPr>
                        <a:t>Government education policies and funding, state-level regulations, political stability.</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50" b="0" i="0" kern="1200" dirty="0">
                          <a:solidFill>
                            <a:schemeClr val="dk1"/>
                          </a:solidFill>
                          <a:effectLst/>
                          <a:latin typeface="+mn-lt"/>
                          <a:ea typeface="+mn-ea"/>
                          <a:cs typeface="+mn-cs"/>
                        </a:rPr>
                        <a:t>Regulatory compliance, taxation, trade policies, and political stability.</a:t>
                      </a:r>
                      <a:endParaRPr lang="en-US" sz="800" b="0" cap="none" spc="0" dirty="0">
                        <a:solidFill>
                          <a:schemeClr val="tx1"/>
                        </a:solidFill>
                        <a:effectLst/>
                      </a:endParaRPr>
                    </a:p>
                    <a:p>
                      <a:pPr algn="ctr" fontAlgn="base"/>
                      <a:endParaRPr lang="en-US" sz="1050" b="0" cap="none" spc="0" dirty="0">
                        <a:solidFill>
                          <a:schemeClr val="tx1"/>
                        </a:solidFill>
                        <a:effectLs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84906553"/>
                  </a:ext>
                </a:extLst>
              </a:tr>
              <a:tr h="740214">
                <a:tc>
                  <a:txBody>
                    <a:bodyPr/>
                    <a:lstStyle/>
                    <a:p>
                      <a:pPr algn="ctr" fontAlgn="base"/>
                      <a:r>
                        <a:rPr lang="en-CA" sz="1600" b="1" cap="none" spc="0" dirty="0">
                          <a:solidFill>
                            <a:schemeClr val="bg1"/>
                          </a:solidFill>
                          <a:effectLst/>
                        </a:rPr>
                        <a:t>Economic</a:t>
                      </a:r>
                      <a:endParaRPr lang="en-CA" sz="1600" b="1" cap="none" spc="0" dirty="0">
                        <a:solidFill>
                          <a:schemeClr val="bg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fontAlgn="base"/>
                      <a:r>
                        <a:rPr lang="en-US" sz="1050" b="0" cap="none" spc="0" dirty="0">
                          <a:solidFill>
                            <a:schemeClr val="tx1"/>
                          </a:solidFill>
                          <a:effectLst/>
                        </a:rPr>
                        <a:t>Global economic conditions, the cost of raw materials, and labor costs are significant to Broadcom's financial health.</a:t>
                      </a:r>
                      <a:endParaRPr lang="en-US" sz="1050" b="0" cap="none" spc="0" dirty="0">
                        <a:solidFill>
                          <a:schemeClr val="tx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050" b="0" cap="none" spc="0" dirty="0">
                          <a:solidFill>
                            <a:schemeClr val="tx1"/>
                          </a:solidFill>
                        </a:rPr>
                        <a:t>Costco is influenced by the global economy, stability of product prices, and the purchasing power of customers.</a:t>
                      </a:r>
                      <a:endParaRPr lang="en-CA" sz="1050" b="0" cap="none" spc="0" dirty="0">
                        <a:solidFill>
                          <a:schemeClr val="tx1"/>
                        </a:solidFill>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ase"/>
                      <a:r>
                        <a:rPr lang="en-US" sz="1050" b="0" cap="none" spc="0" dirty="0">
                          <a:solidFill>
                            <a:schemeClr val="tx1"/>
                          </a:solidFill>
                          <a:effectLst/>
                        </a:rPr>
                        <a:t>Market conditions, income distribution, global economic trends.</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ase"/>
                      <a:r>
                        <a:rPr lang="en-US" sz="1050" b="0" cap="none" spc="0" dirty="0">
                          <a:solidFill>
                            <a:schemeClr val="tx1"/>
                          </a:solidFill>
                          <a:effectLst/>
                        </a:rPr>
                        <a:t> Global economic conditions, inflation, interest rates, and currency exchange rates.</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64325273"/>
                  </a:ext>
                </a:extLst>
              </a:tr>
              <a:tr h="740214">
                <a:tc>
                  <a:txBody>
                    <a:bodyPr/>
                    <a:lstStyle/>
                    <a:p>
                      <a:pPr algn="ctr" fontAlgn="base"/>
                      <a:r>
                        <a:rPr lang="en-CA" sz="1600" b="1" cap="none" spc="0" dirty="0">
                          <a:solidFill>
                            <a:schemeClr val="bg1"/>
                          </a:solidFill>
                          <a:effectLst/>
                        </a:rPr>
                        <a:t>Social</a:t>
                      </a:r>
                      <a:endParaRPr lang="en-CA" sz="1600" b="1" cap="none" spc="0" dirty="0">
                        <a:solidFill>
                          <a:schemeClr val="bg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fontAlgn="base"/>
                      <a:r>
                        <a:rPr lang="en-US" sz="1050" b="0" cap="none" spc="0" dirty="0">
                          <a:solidFill>
                            <a:schemeClr val="tx1"/>
                          </a:solidFill>
                          <a:effectLst/>
                        </a:rPr>
                        <a:t>Emphasis on diversity and inclusion, technological literacy, consumer behavior, and sustainability shape how Broadcom approaches its market and workforce.</a:t>
                      </a:r>
                      <a:endParaRPr lang="en-US" sz="1050" b="0" cap="none" spc="0" dirty="0">
                        <a:solidFill>
                          <a:schemeClr val="tx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050" b="0" cap="none" spc="0" dirty="0">
                          <a:solidFill>
                            <a:schemeClr val="tx1"/>
                          </a:solidFill>
                        </a:rPr>
                        <a:t>Commitment to employee welfare, community engagement, and sustainable business practices are important.</a:t>
                      </a:r>
                      <a:endParaRPr lang="en-CA" sz="1050" b="0" cap="none" spc="0" dirty="0">
                        <a:solidFill>
                          <a:schemeClr val="tx1"/>
                        </a:solidFill>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ase"/>
                      <a:r>
                        <a:rPr lang="en-US" sz="1050" b="0" cap="none" spc="0" dirty="0">
                          <a:solidFill>
                            <a:schemeClr val="tx1"/>
                          </a:solidFill>
                          <a:effectLst/>
                        </a:rPr>
                        <a:t>Diversity and inclusion, educational trends, social attitudes, demographic shifts.</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ase"/>
                      <a:r>
                        <a:rPr lang="en-US" sz="1050" b="0" cap="none" spc="0" dirty="0">
                          <a:solidFill>
                            <a:schemeClr val="tx1"/>
                          </a:solidFill>
                          <a:effectLst/>
                        </a:rPr>
                        <a:t>Aging population, health consciousness, environmental awareness, and education levels.</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41873566"/>
                  </a:ext>
                </a:extLst>
              </a:tr>
              <a:tr h="740214">
                <a:tc>
                  <a:txBody>
                    <a:bodyPr/>
                    <a:lstStyle/>
                    <a:p>
                      <a:pPr algn="ctr" fontAlgn="base"/>
                      <a:r>
                        <a:rPr lang="en-CA" sz="1600" b="1" cap="none" spc="0" dirty="0">
                          <a:solidFill>
                            <a:schemeClr val="bg1"/>
                          </a:solidFill>
                          <a:effectLst/>
                        </a:rPr>
                        <a:t>Technological</a:t>
                      </a:r>
                      <a:endParaRPr lang="en-CA" sz="1600" b="1" cap="none" spc="0" dirty="0">
                        <a:solidFill>
                          <a:schemeClr val="bg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fontAlgn="base"/>
                      <a:r>
                        <a:rPr lang="en-US" sz="1050" b="0" cap="none" spc="0" dirty="0">
                          <a:solidFill>
                            <a:schemeClr val="tx1"/>
                          </a:solidFill>
                          <a:effectLst/>
                        </a:rPr>
                        <a:t>Advancements in wireless technology and R&amp;D investments drive Broadcom's product innovation and competitiveness.</a:t>
                      </a:r>
                      <a:endParaRPr lang="en-US" sz="1050" b="0" cap="none" spc="0" dirty="0">
                        <a:solidFill>
                          <a:schemeClr val="tx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050" b="0" cap="none" spc="0" dirty="0">
                          <a:solidFill>
                            <a:schemeClr val="tx1"/>
                          </a:solidFill>
                        </a:rPr>
                        <a:t>Technological advancements, inventory management systems, and e-commerce expansion are key focuses.</a:t>
                      </a:r>
                      <a:endParaRPr lang="en-CA" sz="1050" b="0" cap="none" spc="0" dirty="0">
                        <a:solidFill>
                          <a:schemeClr val="tx1"/>
                        </a:solidFill>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ase"/>
                      <a:r>
                        <a:rPr lang="en-US" sz="1050" b="0" cap="none" spc="0" dirty="0">
                          <a:solidFill>
                            <a:schemeClr val="tx1"/>
                          </a:solidFill>
                          <a:effectLst/>
                        </a:rPr>
                        <a:t>Online learning platforms, AI and machine learning, data security, infrastructure, mobile learning.</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ase"/>
                      <a:r>
                        <a:rPr lang="en-US" sz="1050" b="0" cap="none" spc="0" dirty="0">
                          <a:solidFill>
                            <a:schemeClr val="tx1"/>
                          </a:solidFill>
                          <a:effectLst/>
                        </a:rPr>
                        <a:t>R&amp;D investment, technology advancements, and the need for continuous innovation.</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62523945"/>
                  </a:ext>
                </a:extLst>
              </a:tr>
              <a:tr h="740214">
                <a:tc>
                  <a:txBody>
                    <a:bodyPr/>
                    <a:lstStyle/>
                    <a:p>
                      <a:pPr algn="ctr" fontAlgn="base"/>
                      <a:r>
                        <a:rPr lang="en-CA" sz="1600" b="1" cap="none" spc="0" dirty="0">
                          <a:solidFill>
                            <a:schemeClr val="bg1"/>
                          </a:solidFill>
                          <a:effectLst/>
                        </a:rPr>
                        <a:t>Environmental</a:t>
                      </a:r>
                      <a:endParaRPr lang="en-CA" sz="1600" b="1" cap="none" spc="0" dirty="0">
                        <a:solidFill>
                          <a:schemeClr val="bg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50" b="0" cap="none" spc="0" dirty="0">
                          <a:solidFill>
                            <a:schemeClr val="tx1"/>
                          </a:solidFill>
                          <a:effectLst/>
                        </a:rPr>
                        <a:t>The company's commitment to reducing its carbon footprint and implementing energy-efficient practices are essential for sustainable operations.</a:t>
                      </a:r>
                      <a:endParaRPr lang="en-US" sz="1050" b="0" cap="none" spc="0" dirty="0">
                        <a:solidFill>
                          <a:schemeClr val="tx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050" b="0" cap="none" spc="0" dirty="0">
                          <a:solidFill>
                            <a:schemeClr val="tx1"/>
                          </a:solidFill>
                        </a:rPr>
                        <a:t> The company is impacted by climate change, environmental regulations, and sustainability initiatives.</a:t>
                      </a:r>
                      <a:endParaRPr lang="en-CA" sz="1050" b="0" cap="none" spc="0" dirty="0">
                        <a:solidFill>
                          <a:schemeClr val="tx1"/>
                        </a:solidFill>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ase"/>
                      <a:r>
                        <a:rPr lang="en-US" sz="1050" b="0" cap="none" spc="0" dirty="0">
                          <a:solidFill>
                            <a:schemeClr val="tx1"/>
                          </a:solidFill>
                          <a:effectLst/>
                        </a:rPr>
                        <a:t>Climate change, environmental regulations, sustainability.</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ase"/>
                      <a:r>
                        <a:rPr lang="en-US" sz="1050" b="0" cap="none" spc="0" dirty="0">
                          <a:solidFill>
                            <a:schemeClr val="tx1"/>
                          </a:solidFill>
                          <a:effectLst/>
                        </a:rPr>
                        <a:t> Climate change, energy consumption, waste management, and biodiversity impact.</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18203664"/>
                  </a:ext>
                </a:extLst>
              </a:tr>
              <a:tr h="740214">
                <a:tc>
                  <a:txBody>
                    <a:bodyPr/>
                    <a:lstStyle/>
                    <a:p>
                      <a:pPr algn="ctr" fontAlgn="base"/>
                      <a:r>
                        <a:rPr lang="en-CA" sz="1600" b="1" cap="none" spc="0" dirty="0">
                          <a:solidFill>
                            <a:schemeClr val="bg1"/>
                          </a:solidFill>
                          <a:effectLst/>
                        </a:rPr>
                        <a:t>Legal</a:t>
                      </a:r>
                      <a:endParaRPr lang="en-CA" sz="1600" b="1" cap="none" spc="0" dirty="0">
                        <a:solidFill>
                          <a:schemeClr val="bg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50" b="0" cap="none" spc="0" dirty="0">
                          <a:solidFill>
                            <a:schemeClr val="tx1"/>
                          </a:solidFill>
                          <a:effectLst/>
                        </a:rPr>
                        <a:t>Compliance with intellectual property laws, data protection regulations, and antitrust laws are critical for lawful operations.</a:t>
                      </a:r>
                      <a:endParaRPr lang="en-CA" sz="1050" b="0" cap="none" spc="0" dirty="0">
                        <a:solidFill>
                          <a:schemeClr val="tx1"/>
                        </a:solidFill>
                        <a:effectLst/>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050" b="0" cap="none" spc="0" dirty="0">
                          <a:solidFill>
                            <a:schemeClr val="tx1"/>
                          </a:solidFill>
                        </a:rPr>
                        <a:t>Costco adheres to labor, product safety, intellectual property, and data protection laws.</a:t>
                      </a:r>
                      <a:endParaRPr lang="en-CA" sz="1050" b="0" cap="none" spc="0" dirty="0">
                        <a:solidFill>
                          <a:schemeClr val="tx1"/>
                        </a:solidFill>
                        <a:latin typeface="+mn-lt"/>
                      </a:endParaRP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ase"/>
                      <a:r>
                        <a:rPr lang="en-US" sz="1050" b="0" cap="none" spc="0" dirty="0">
                          <a:solidFill>
                            <a:schemeClr val="tx1"/>
                          </a:solidFill>
                          <a:effectLst/>
                        </a:rPr>
                        <a:t>Education sector regulations, labor laws, multi-state compliance.</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ase"/>
                      <a:r>
                        <a:rPr lang="en-US" sz="1050" b="0" cap="none" spc="0" dirty="0">
                          <a:solidFill>
                            <a:schemeClr val="tx1"/>
                          </a:solidFill>
                          <a:effectLst/>
                        </a:rPr>
                        <a:t>Health and safety, environmental laws, labor laws, and antitrust regulations.</a:t>
                      </a:r>
                    </a:p>
                  </a:txBody>
                  <a:tcPr marL="84899" marR="65307" marT="65307" marB="653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73074043"/>
                  </a:ext>
                </a:extLst>
              </a:tr>
            </a:tbl>
          </a:graphicData>
        </a:graphic>
      </p:graphicFrame>
      <p:sp>
        <p:nvSpPr>
          <p:cNvPr id="14" name="TextBox 13">
            <a:extLst>
              <a:ext uri="{FF2B5EF4-FFF2-40B4-BE49-F238E27FC236}">
                <a16:creationId xmlns:a16="http://schemas.microsoft.com/office/drawing/2014/main" id="{C87C2F7B-1542-FBBE-03DF-B26D5384602D}"/>
              </a:ext>
            </a:extLst>
          </p:cNvPr>
          <p:cNvSpPr txBox="1"/>
          <p:nvPr/>
        </p:nvSpPr>
        <p:spPr>
          <a:xfrm>
            <a:off x="2974134" y="386562"/>
            <a:ext cx="6097554" cy="523220"/>
          </a:xfrm>
          <a:prstGeom prst="rect">
            <a:avLst/>
          </a:prstGeom>
          <a:noFill/>
        </p:spPr>
        <p:txBody>
          <a:bodyPr wrap="square">
            <a:spAutoFit/>
          </a:bodyPr>
          <a:lstStyle/>
          <a:p>
            <a:pPr algn="ctr"/>
            <a:r>
              <a:rPr lang="en-CA" sz="2800" dirty="0">
                <a:latin typeface="Amasis MT Pro Black" panose="02040A04050005020304" pitchFamily="18" charset="0"/>
              </a:rPr>
              <a:t>PESTLE </a:t>
            </a:r>
            <a:r>
              <a:rPr lang="en-US" sz="2800" dirty="0">
                <a:effectLst/>
                <a:latin typeface="Amasis MT Pro Black" panose="02040A04050005020304" pitchFamily="18" charset="0"/>
                <a:ea typeface="Malgun Gothic" panose="020B0503020000020004" pitchFamily="34" charset="-127"/>
                <a:cs typeface="Times New Roman" panose="02020603050405020304" pitchFamily="18" charset="0"/>
              </a:rPr>
              <a:t>ANALYSIS</a:t>
            </a:r>
            <a:endParaRPr lang="en-CA" sz="2800" dirty="0">
              <a:latin typeface="Amasis MT Pro Black" panose="02040A04050005020304" pitchFamily="18" charset="0"/>
            </a:endParaRPr>
          </a:p>
        </p:txBody>
      </p:sp>
    </p:spTree>
    <p:extLst>
      <p:ext uri="{BB962C8B-B14F-4D97-AF65-F5344CB8AC3E}">
        <p14:creationId xmlns:p14="http://schemas.microsoft.com/office/powerpoint/2010/main" val="3767496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13C68A05-E6A4-99A8-3BB1-B4C09551D08E}"/>
              </a:ext>
            </a:extLst>
          </p:cNvPr>
          <p:cNvGraphicFramePr>
            <a:graphicFrameLocks noGrp="1"/>
          </p:cNvGraphicFramePr>
          <p:nvPr>
            <p:extLst>
              <p:ext uri="{D42A27DB-BD31-4B8C-83A1-F6EECF244321}">
                <p14:modId xmlns:p14="http://schemas.microsoft.com/office/powerpoint/2010/main" val="3837810609"/>
              </p:ext>
            </p:extLst>
          </p:nvPr>
        </p:nvGraphicFramePr>
        <p:xfrm>
          <a:off x="989045" y="1464906"/>
          <a:ext cx="10497113" cy="4392360"/>
        </p:xfrm>
        <a:graphic>
          <a:graphicData uri="http://schemas.openxmlformats.org/drawingml/2006/table">
            <a:tbl>
              <a:tblPr firstRow="1" bandRow="1">
                <a:tableStyleId>{FABFCF23-3B69-468F-B69F-88F6DE6A72F2}</a:tableStyleId>
              </a:tblPr>
              <a:tblGrid>
                <a:gridCol w="1035698">
                  <a:extLst>
                    <a:ext uri="{9D8B030D-6E8A-4147-A177-3AD203B41FA5}">
                      <a16:colId xmlns:a16="http://schemas.microsoft.com/office/drawing/2014/main" val="1268085207"/>
                    </a:ext>
                  </a:extLst>
                </a:gridCol>
                <a:gridCol w="2391492">
                  <a:extLst>
                    <a:ext uri="{9D8B030D-6E8A-4147-A177-3AD203B41FA5}">
                      <a16:colId xmlns:a16="http://schemas.microsoft.com/office/drawing/2014/main" val="2033460291"/>
                    </a:ext>
                  </a:extLst>
                </a:gridCol>
                <a:gridCol w="2356641">
                  <a:extLst>
                    <a:ext uri="{9D8B030D-6E8A-4147-A177-3AD203B41FA5}">
                      <a16:colId xmlns:a16="http://schemas.microsoft.com/office/drawing/2014/main" val="1745644364"/>
                    </a:ext>
                  </a:extLst>
                </a:gridCol>
                <a:gridCol w="2356641">
                  <a:extLst>
                    <a:ext uri="{9D8B030D-6E8A-4147-A177-3AD203B41FA5}">
                      <a16:colId xmlns:a16="http://schemas.microsoft.com/office/drawing/2014/main" val="3392361874"/>
                    </a:ext>
                  </a:extLst>
                </a:gridCol>
                <a:gridCol w="2356641">
                  <a:extLst>
                    <a:ext uri="{9D8B030D-6E8A-4147-A177-3AD203B41FA5}">
                      <a16:colId xmlns:a16="http://schemas.microsoft.com/office/drawing/2014/main" val="4108346446"/>
                    </a:ext>
                  </a:extLst>
                </a:gridCol>
              </a:tblGrid>
              <a:tr h="462000">
                <a:tc>
                  <a:txBody>
                    <a:bodyPr/>
                    <a:lstStyle/>
                    <a:p>
                      <a:pPr algn="ctr" fontAlgn="b"/>
                      <a:r>
                        <a:rPr lang="en-CA" sz="1800" b="1" dirty="0">
                          <a:solidFill>
                            <a:schemeClr val="bg1"/>
                          </a:solidFill>
                          <a:effectLst/>
                        </a:rPr>
                        <a:t>Factor</a:t>
                      </a:r>
                      <a:endParaRPr lang="en-CA" sz="1800" b="1" dirty="0">
                        <a:solidFill>
                          <a:schemeClr val="bg1"/>
                        </a:solidFill>
                        <a:effectLst/>
                        <a:latin typeface="Times New Roman" panose="02020603050405020304" pitchFamily="18" charset="0"/>
                        <a:cs typeface="Times New Roman" panose="02020603050405020304" pitchFamily="18" charset="0"/>
                      </a:endParaRPr>
                    </a:p>
                  </a:txBody>
                  <a:tcPr marL="60570" marR="60570" marT="30285" marB="30285" anchor="ctr">
                    <a:lnB w="28575" cap="flat" cmpd="sng" algn="ctr">
                      <a:solidFill>
                        <a:schemeClr val="bg1"/>
                      </a:solidFill>
                      <a:prstDash val="solid"/>
                      <a:round/>
                      <a:headEnd type="none" w="med" len="med"/>
                      <a:tailEnd type="none" w="med" len="med"/>
                    </a:lnB>
                    <a:solidFill>
                      <a:schemeClr val="bg2">
                        <a:lumMod val="25000"/>
                      </a:schemeClr>
                    </a:solidFill>
                  </a:tcPr>
                </a:tc>
                <a:tc>
                  <a:txBody>
                    <a:bodyPr/>
                    <a:lstStyle/>
                    <a:p>
                      <a:pPr algn="ctr" fontAlgn="b"/>
                      <a:r>
                        <a:rPr lang="en-CA" sz="1800" b="1" dirty="0">
                          <a:solidFill>
                            <a:schemeClr val="tx1"/>
                          </a:solidFill>
                          <a:effectLst/>
                        </a:rPr>
                        <a:t>AVGO</a:t>
                      </a:r>
                      <a:endParaRPr lang="en-CA" sz="1800" b="1"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B w="285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fontAlgn="b"/>
                      <a:r>
                        <a:rPr lang="en-US" sz="1800" b="1" dirty="0">
                          <a:solidFill>
                            <a:schemeClr val="tx1"/>
                          </a:solidFill>
                          <a:effectLst/>
                        </a:rPr>
                        <a:t>COST</a:t>
                      </a:r>
                      <a:endParaRPr lang="en-CA" sz="1800" b="1"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CA" sz="1800" b="1" dirty="0">
                          <a:solidFill>
                            <a:schemeClr val="tx1"/>
                          </a:solidFill>
                          <a:effectLst/>
                        </a:rPr>
                        <a:t>LRN</a:t>
                      </a:r>
                      <a:endParaRPr lang="en-CA" sz="1800" b="1"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B w="28575"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fontAlgn="b"/>
                      <a:r>
                        <a:rPr lang="en-US" sz="1800" b="1" dirty="0">
                          <a:solidFill>
                            <a:schemeClr val="tx1"/>
                          </a:solidFill>
                          <a:effectLst/>
                        </a:rPr>
                        <a:t>TMO</a:t>
                      </a:r>
                      <a:endParaRPr lang="en-CA" sz="1800" b="1"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B w="28575"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31643482"/>
                  </a:ext>
                </a:extLst>
              </a:tr>
              <a:tr h="822570">
                <a:tc>
                  <a:txBody>
                    <a:bodyPr/>
                    <a:lstStyle/>
                    <a:p>
                      <a:pPr algn="ctr" fontAlgn="base"/>
                      <a:r>
                        <a:rPr lang="en-CA" sz="1200" b="1" dirty="0">
                          <a:solidFill>
                            <a:schemeClr val="bg1"/>
                          </a:solidFill>
                          <a:effectLst/>
                        </a:rPr>
                        <a:t>Strengths</a:t>
                      </a:r>
                      <a:endParaRPr lang="en-CA" sz="1200" b="1" dirty="0">
                        <a:solidFill>
                          <a:schemeClr val="bg1"/>
                        </a:solidFill>
                        <a:effectLst/>
                        <a:latin typeface="Times New Roman" panose="02020603050405020304" pitchFamily="18" charset="0"/>
                        <a:cs typeface="Times New Roman" panose="02020603050405020304" pitchFamily="18" charset="0"/>
                      </a:endParaRPr>
                    </a:p>
                  </a:txBody>
                  <a:tcPr marL="60570" marR="60570" marT="30285" marB="30285" anchor="ctr">
                    <a:lnT w="28575" cap="flat" cmpd="sng" algn="ctr">
                      <a:solidFill>
                        <a:schemeClr val="bg1"/>
                      </a:solidFill>
                      <a:prstDash val="solid"/>
                      <a:round/>
                      <a:headEnd type="none" w="med" len="med"/>
                      <a:tailEnd type="none" w="med" len="med"/>
                    </a:lnT>
                    <a:solidFill>
                      <a:schemeClr val="bg2">
                        <a:lumMod val="25000"/>
                      </a:schemeClr>
                    </a:solidFill>
                  </a:tcPr>
                </a:tc>
                <a:tc>
                  <a:txBody>
                    <a:bodyPr/>
                    <a:lstStyle/>
                    <a:p>
                      <a:pPr algn="ctr" fontAlgn="base"/>
                      <a:r>
                        <a:rPr lang="en-US" sz="1200" b="0" dirty="0">
                          <a:solidFill>
                            <a:schemeClr val="tx1"/>
                          </a:solidFill>
                          <a:effectLst/>
                        </a:rPr>
                        <a:t>Strong Financial Performance, Diverse Product Portfolio, Established Customer Base, Commitment to R&amp;D, Acquisition Capabilities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T w="28575" cap="flat" cmpd="sng" algn="ctr">
                      <a:solidFill>
                        <a:schemeClr val="bg1"/>
                      </a:solidFill>
                      <a:prstDash val="solid"/>
                      <a:round/>
                      <a:headEnd type="none" w="med" len="med"/>
                      <a:tailEnd type="none" w="med" len="med"/>
                    </a:lnT>
                    <a:solidFill>
                      <a:schemeClr val="accent2">
                        <a:lumMod val="20000"/>
                        <a:lumOff val="80000"/>
                      </a:schemeClr>
                    </a:solidFill>
                  </a:tcPr>
                </a:tc>
                <a:tc>
                  <a:txBody>
                    <a:bodyPr/>
                    <a:lstStyle/>
                    <a:p>
                      <a:pPr algn="ctr" fontAlgn="base"/>
                      <a:r>
                        <a:rPr lang="en-US" sz="1200" b="0" dirty="0">
                          <a:solidFill>
                            <a:schemeClr val="tx1"/>
                          </a:solidFill>
                          <a:effectLst/>
                        </a:rPr>
                        <a:t>Loyal Customer Base</a:t>
                      </a:r>
                    </a:p>
                    <a:p>
                      <a:pPr algn="ctr" fontAlgn="base"/>
                      <a:r>
                        <a:rPr lang="en-US" sz="1200" b="0" dirty="0">
                          <a:solidFill>
                            <a:schemeClr val="tx1"/>
                          </a:solidFill>
                          <a:effectLst/>
                        </a:rPr>
                        <a:t>Doesn’t waste money on advertising</a:t>
                      </a:r>
                    </a:p>
                    <a:p>
                      <a:pPr algn="ctr" fontAlgn="base"/>
                      <a:r>
                        <a:rPr lang="en-US" sz="1200" b="0" dirty="0">
                          <a:solidFill>
                            <a:schemeClr val="tx1"/>
                          </a:solidFill>
                          <a:effectLst/>
                        </a:rPr>
                        <a:t>High-Quality Products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T w="28575" cap="flat" cmpd="sng" algn="ctr">
                      <a:solidFill>
                        <a:schemeClr val="bg1"/>
                      </a:solidFill>
                      <a:prstDash val="solid"/>
                      <a:round/>
                      <a:headEnd type="none" w="med" len="med"/>
                      <a:tailEnd type="none" w="med" len="med"/>
                    </a:lnT>
                    <a:solidFill>
                      <a:schemeClr val="accent6">
                        <a:lumMod val="20000"/>
                        <a:lumOff val="80000"/>
                      </a:schemeClr>
                    </a:solidFill>
                  </a:tcPr>
                </a:tc>
                <a:tc>
                  <a:txBody>
                    <a:bodyPr/>
                    <a:lstStyle/>
                    <a:p>
                      <a:pPr algn="ctr" fontAlgn="base"/>
                      <a:r>
                        <a:rPr lang="en-US" sz="1200" b="0" dirty="0">
                          <a:solidFill>
                            <a:schemeClr val="tx1"/>
                          </a:solidFill>
                          <a:effectLst/>
                        </a:rPr>
                        <a:t>Innovation-led culture.</a:t>
                      </a:r>
                    </a:p>
                    <a:p>
                      <a:pPr algn="ctr" fontAlgn="base"/>
                      <a:r>
                        <a:rPr lang="en-US" sz="1200" b="0" dirty="0">
                          <a:solidFill>
                            <a:schemeClr val="tx1"/>
                          </a:solidFill>
                          <a:effectLst/>
                        </a:rPr>
                        <a:t>Superior customer experience.</a:t>
                      </a:r>
                    </a:p>
                    <a:p>
                      <a:pPr algn="ctr" fontAlgn="base"/>
                      <a:r>
                        <a:rPr lang="en-US" sz="1200" b="0" dirty="0">
                          <a:solidFill>
                            <a:schemeClr val="tx1"/>
                          </a:solidFill>
                          <a:effectLst/>
                        </a:rPr>
                        <a:t>Competitive pricing strategies.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T w="28575" cap="flat" cmpd="sng" algn="ctr">
                      <a:solidFill>
                        <a:schemeClr val="bg1"/>
                      </a:solidFill>
                      <a:prstDash val="solid"/>
                      <a:round/>
                      <a:headEnd type="none" w="med" len="med"/>
                      <a:tailEnd type="none" w="med" len="med"/>
                    </a:lnT>
                    <a:solidFill>
                      <a:schemeClr val="accent4">
                        <a:lumMod val="20000"/>
                        <a:lumOff val="80000"/>
                      </a:schemeClr>
                    </a:solidFill>
                  </a:tcPr>
                </a:tc>
                <a:tc>
                  <a:txBody>
                    <a:bodyPr/>
                    <a:lstStyle/>
                    <a:p>
                      <a:pPr algn="ctr" fontAlgn="base"/>
                      <a:r>
                        <a:rPr lang="en-US" sz="1200" b="0" dirty="0">
                          <a:solidFill>
                            <a:schemeClr val="tx1"/>
                          </a:solidFill>
                          <a:effectLst/>
                        </a:rPr>
                        <a:t>Market leadership in life sciences.</a:t>
                      </a:r>
                    </a:p>
                    <a:p>
                      <a:pPr algn="ctr" fontAlgn="base"/>
                      <a:r>
                        <a:rPr lang="en-US" sz="1200" b="0" dirty="0">
                          <a:solidFill>
                            <a:schemeClr val="tx1"/>
                          </a:solidFill>
                          <a:effectLst/>
                        </a:rPr>
                        <a:t>Strong R&amp;D capabilities.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lnT w="28575" cap="flat" cmpd="sng" algn="ctr">
                      <a:solidFill>
                        <a:schemeClr val="bg1"/>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547867290"/>
                  </a:ext>
                </a:extLst>
              </a:tr>
              <a:tr h="822570">
                <a:tc>
                  <a:txBody>
                    <a:bodyPr/>
                    <a:lstStyle/>
                    <a:p>
                      <a:pPr algn="ctr" fontAlgn="base"/>
                      <a:r>
                        <a:rPr lang="en-CA" sz="1200" b="1" dirty="0">
                          <a:solidFill>
                            <a:schemeClr val="bg1"/>
                          </a:solidFill>
                          <a:effectLst/>
                        </a:rPr>
                        <a:t>Weaknesses</a:t>
                      </a:r>
                      <a:endParaRPr lang="en-CA" sz="1200" b="1" dirty="0">
                        <a:solidFill>
                          <a:schemeClr val="bg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bg2">
                        <a:lumMod val="25000"/>
                      </a:schemeClr>
                    </a:solidFill>
                  </a:tcPr>
                </a:tc>
                <a:tc>
                  <a:txBody>
                    <a:bodyPr/>
                    <a:lstStyle/>
                    <a:p>
                      <a:pPr algn="ctr" fontAlgn="base"/>
                      <a:r>
                        <a:rPr lang="en-US" sz="1200" b="0" dirty="0">
                          <a:solidFill>
                            <a:schemeClr val="tx1"/>
                          </a:solidFill>
                          <a:effectLst/>
                        </a:rPr>
                        <a:t>Reliance on advertising revenue, privacy concerns, ongoing legal and regulatory scrutiny.</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2">
                        <a:lumMod val="20000"/>
                        <a:lumOff val="80000"/>
                      </a:schemeClr>
                    </a:solidFill>
                  </a:tcPr>
                </a:tc>
                <a:tc>
                  <a:txBody>
                    <a:bodyPr/>
                    <a:lstStyle/>
                    <a:p>
                      <a:pPr algn="ctr" fontAlgn="base"/>
                      <a:r>
                        <a:rPr lang="en-US" sz="1200" b="0" dirty="0">
                          <a:solidFill>
                            <a:schemeClr val="tx1"/>
                          </a:solidFill>
                          <a:effectLst/>
                        </a:rPr>
                        <a:t>Limited Product Selection</a:t>
                      </a:r>
                    </a:p>
                    <a:p>
                      <a:pPr algn="ctr" fontAlgn="base"/>
                      <a:r>
                        <a:rPr lang="en-US" sz="1200" b="0" dirty="0">
                          <a:solidFill>
                            <a:schemeClr val="tx1"/>
                          </a:solidFill>
                          <a:effectLst/>
                        </a:rPr>
                        <a:t>Cost of Transportation</a:t>
                      </a:r>
                    </a:p>
                    <a:p>
                      <a:pPr algn="ctr" fontAlgn="base"/>
                      <a:r>
                        <a:rPr lang="en-US" sz="1200" b="0" dirty="0">
                          <a:solidFill>
                            <a:schemeClr val="tx1"/>
                          </a:solidFill>
                          <a:effectLst/>
                        </a:rPr>
                        <a:t>Slow eCommerce Adoption</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6">
                        <a:lumMod val="20000"/>
                        <a:lumOff val="80000"/>
                      </a:schemeClr>
                    </a:solidFill>
                  </a:tcPr>
                </a:tc>
                <a:tc>
                  <a:txBody>
                    <a:bodyPr/>
                    <a:lstStyle/>
                    <a:p>
                      <a:pPr algn="ctr" fontAlgn="base"/>
                      <a:r>
                        <a:rPr lang="en-US" sz="1200" b="0" dirty="0">
                          <a:solidFill>
                            <a:schemeClr val="tx1"/>
                          </a:solidFill>
                          <a:effectLst/>
                        </a:rPr>
                        <a:t>Strategy-communication misalignment among employees.</a:t>
                      </a:r>
                    </a:p>
                    <a:p>
                      <a:pPr algn="ctr" fontAlgn="base"/>
                      <a:r>
                        <a:rPr lang="en-US" sz="1200" b="0" dirty="0">
                          <a:solidFill>
                            <a:schemeClr val="tx1"/>
                          </a:solidFill>
                          <a:effectLst/>
                        </a:rPr>
                        <a:t>Extended cash cycle necessitates better cash flow management.</a:t>
                      </a:r>
                    </a:p>
                    <a:p>
                      <a:pPr algn="ctr" fontAlgn="base"/>
                      <a:r>
                        <a:rPr lang="en-US" sz="1200" b="0" dirty="0">
                          <a:solidFill>
                            <a:schemeClr val="tx1"/>
                          </a:solidFill>
                          <a:effectLst/>
                        </a:rPr>
                        <a:t>Supply chain vulnerability to global disruptions.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4">
                        <a:lumMod val="20000"/>
                        <a:lumOff val="80000"/>
                      </a:schemeClr>
                    </a:solidFill>
                  </a:tcPr>
                </a:tc>
                <a:tc>
                  <a:txBody>
                    <a:bodyPr/>
                    <a:lstStyle/>
                    <a:p>
                      <a:pPr algn="ctr" fontAlgn="base"/>
                      <a:r>
                        <a:rPr lang="en-US" sz="1200" b="0" dirty="0">
                          <a:solidFill>
                            <a:schemeClr val="tx1"/>
                          </a:solidFill>
                          <a:effectLst/>
                        </a:rPr>
                        <a:t>Dependence on major customers.</a:t>
                      </a:r>
                    </a:p>
                    <a:p>
                      <a:pPr algn="ctr" fontAlgn="base"/>
                      <a:r>
                        <a:rPr lang="en-US" sz="1200" b="0" dirty="0">
                          <a:solidFill>
                            <a:schemeClr val="tx1"/>
                          </a:solidFill>
                          <a:effectLst/>
                        </a:rPr>
                        <a:t>Substantial debt.</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5">
                        <a:lumMod val="20000"/>
                        <a:lumOff val="80000"/>
                      </a:schemeClr>
                    </a:solidFill>
                  </a:tcPr>
                </a:tc>
                <a:extLst>
                  <a:ext uri="{0D108BD9-81ED-4DB2-BD59-A6C34878D82A}">
                    <a16:rowId xmlns:a16="http://schemas.microsoft.com/office/drawing/2014/main" val="3512601903"/>
                  </a:ext>
                </a:extLst>
              </a:tr>
              <a:tr h="966364">
                <a:tc>
                  <a:txBody>
                    <a:bodyPr/>
                    <a:lstStyle/>
                    <a:p>
                      <a:pPr algn="ctr" fontAlgn="base"/>
                      <a:r>
                        <a:rPr lang="en-CA" sz="1200" b="1" dirty="0">
                          <a:solidFill>
                            <a:schemeClr val="bg1"/>
                          </a:solidFill>
                          <a:effectLst/>
                        </a:rPr>
                        <a:t>Opportunities</a:t>
                      </a:r>
                      <a:endParaRPr lang="en-CA" sz="1200" b="1" dirty="0">
                        <a:solidFill>
                          <a:schemeClr val="bg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bg2">
                        <a:lumMod val="25000"/>
                      </a:schemeClr>
                    </a:solidFill>
                  </a:tcPr>
                </a:tc>
                <a:tc>
                  <a:txBody>
                    <a:bodyPr/>
                    <a:lstStyle/>
                    <a:p>
                      <a:pPr algn="ctr" fontAlgn="base"/>
                      <a:r>
                        <a:rPr lang="en-US" sz="1200" b="0" dirty="0">
                          <a:solidFill>
                            <a:schemeClr val="tx1"/>
                          </a:solidFill>
                          <a:effectLst/>
                        </a:rPr>
                        <a:t>Expansion in Cloud Computing, Advancements in AI and Autonomous Technology, Growth in Digital Services.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2">
                        <a:lumMod val="20000"/>
                        <a:lumOff val="80000"/>
                      </a:schemeClr>
                    </a:solidFill>
                  </a:tcPr>
                </a:tc>
                <a:tc>
                  <a:txBody>
                    <a:bodyPr/>
                    <a:lstStyle/>
                    <a:p>
                      <a:pPr algn="ctr" fontAlgn="base"/>
                      <a:r>
                        <a:rPr lang="en-US" sz="1200" b="0" dirty="0">
                          <a:solidFill>
                            <a:schemeClr val="tx1"/>
                          </a:solidFill>
                          <a:effectLst/>
                        </a:rPr>
                        <a:t>expansion of online presence and eCommerce platform.</a:t>
                      </a:r>
                    </a:p>
                    <a:p>
                      <a:pPr algn="ctr" fontAlgn="base"/>
                      <a:r>
                        <a:rPr lang="en-US" sz="1200" b="0" dirty="0">
                          <a:solidFill>
                            <a:schemeClr val="tx1"/>
                          </a:solidFill>
                          <a:effectLst/>
                        </a:rPr>
                        <a:t>Global expansion and tapping into the growing health-conscious market.</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6">
                        <a:lumMod val="20000"/>
                        <a:lumOff val="80000"/>
                      </a:schemeClr>
                    </a:solidFill>
                  </a:tcPr>
                </a:tc>
                <a:tc>
                  <a:txBody>
                    <a:bodyPr/>
                    <a:lstStyle/>
                    <a:p>
                      <a:pPr algn="ctr" fontAlgn="base"/>
                      <a:r>
                        <a:rPr lang="en-US" sz="1200" b="0" dirty="0">
                          <a:solidFill>
                            <a:schemeClr val="tx1"/>
                          </a:solidFill>
                          <a:effectLst/>
                        </a:rPr>
                        <a:t>Business model reconfiguration.</a:t>
                      </a:r>
                    </a:p>
                    <a:p>
                      <a:pPr algn="ctr" fontAlgn="base"/>
                      <a:r>
                        <a:rPr lang="en-US" sz="1200" b="0" dirty="0">
                          <a:solidFill>
                            <a:schemeClr val="tx1"/>
                          </a:solidFill>
                          <a:effectLst/>
                        </a:rPr>
                        <a:t>Automation in manufacturing.</a:t>
                      </a:r>
                    </a:p>
                    <a:p>
                      <a:pPr algn="ctr" fontAlgn="base"/>
                      <a:r>
                        <a:rPr lang="en-US" sz="1200" b="0" dirty="0">
                          <a:solidFill>
                            <a:schemeClr val="tx1"/>
                          </a:solidFill>
                          <a:effectLst/>
                        </a:rPr>
                        <a:t>Expansion of online learning.</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4">
                        <a:lumMod val="20000"/>
                        <a:lumOff val="80000"/>
                      </a:schemeClr>
                    </a:solidFill>
                  </a:tcPr>
                </a:tc>
                <a:tc>
                  <a:txBody>
                    <a:bodyPr/>
                    <a:lstStyle/>
                    <a:p>
                      <a:pPr algn="ctr" fontAlgn="base"/>
                      <a:r>
                        <a:rPr lang="en-US" sz="1200" b="0" dirty="0">
                          <a:solidFill>
                            <a:schemeClr val="tx1"/>
                          </a:solidFill>
                          <a:effectLst/>
                        </a:rPr>
                        <a:t>Expansion into emerging markets.</a:t>
                      </a:r>
                    </a:p>
                    <a:p>
                      <a:pPr algn="ctr" fontAlgn="base"/>
                      <a:r>
                        <a:rPr lang="en-US" sz="1200" b="0" dirty="0">
                          <a:solidFill>
                            <a:schemeClr val="tx1"/>
                          </a:solidFill>
                          <a:effectLst/>
                        </a:rPr>
                        <a:t>New product development.</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5">
                        <a:lumMod val="20000"/>
                        <a:lumOff val="80000"/>
                      </a:schemeClr>
                    </a:solidFill>
                  </a:tcPr>
                </a:tc>
                <a:extLst>
                  <a:ext uri="{0D108BD9-81ED-4DB2-BD59-A6C34878D82A}">
                    <a16:rowId xmlns:a16="http://schemas.microsoft.com/office/drawing/2014/main" val="3331266619"/>
                  </a:ext>
                </a:extLst>
              </a:tr>
              <a:tr h="822570">
                <a:tc>
                  <a:txBody>
                    <a:bodyPr/>
                    <a:lstStyle/>
                    <a:p>
                      <a:pPr algn="ctr" fontAlgn="base"/>
                      <a:r>
                        <a:rPr lang="en-CA" sz="1200" b="1" dirty="0">
                          <a:solidFill>
                            <a:schemeClr val="bg1"/>
                          </a:solidFill>
                          <a:effectLst/>
                        </a:rPr>
                        <a:t>Threats</a:t>
                      </a:r>
                      <a:endParaRPr lang="en-CA" sz="1200" b="1" dirty="0">
                        <a:solidFill>
                          <a:schemeClr val="bg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bg2">
                        <a:lumMod val="25000"/>
                      </a:schemeClr>
                    </a:solidFill>
                  </a:tcPr>
                </a:tc>
                <a:tc>
                  <a:txBody>
                    <a:bodyPr/>
                    <a:lstStyle/>
                    <a:p>
                      <a:pPr algn="ctr" fontAlgn="base"/>
                      <a:r>
                        <a:rPr lang="en-US" sz="1200" b="0" dirty="0">
                          <a:solidFill>
                            <a:schemeClr val="tx1"/>
                          </a:solidFill>
                          <a:effectLst/>
                        </a:rPr>
                        <a:t>Competitive pressure from other tech giants, changing regulatory landscapes, data privacy issues.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2">
                        <a:lumMod val="20000"/>
                        <a:lumOff val="80000"/>
                      </a:schemeClr>
                    </a:solidFill>
                  </a:tcPr>
                </a:tc>
                <a:tc>
                  <a:txBody>
                    <a:bodyPr/>
                    <a:lstStyle/>
                    <a:p>
                      <a:pPr algn="ctr" fontAlgn="base"/>
                      <a:r>
                        <a:rPr lang="en-US" sz="1200" b="0" dirty="0">
                          <a:solidFill>
                            <a:schemeClr val="tx1"/>
                          </a:solidFill>
                          <a:effectLst/>
                        </a:rPr>
                        <a:t>Brand reputation risks and intense competition from other retailers.</a:t>
                      </a:r>
                    </a:p>
                    <a:p>
                      <a:pPr algn="ctr" fontAlgn="base"/>
                      <a:r>
                        <a:rPr lang="en-US" sz="1200" b="0" dirty="0">
                          <a:solidFill>
                            <a:schemeClr val="tx1"/>
                          </a:solidFill>
                          <a:effectLst/>
                        </a:rPr>
                        <a:t>Fake products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6">
                        <a:lumMod val="20000"/>
                        <a:lumOff val="80000"/>
                      </a:schemeClr>
                    </a:solidFill>
                  </a:tcPr>
                </a:tc>
                <a:tc>
                  <a:txBody>
                    <a:bodyPr/>
                    <a:lstStyle/>
                    <a:p>
                      <a:pPr algn="ctr" fontAlgn="base"/>
                      <a:r>
                        <a:rPr lang="en-US" sz="1200" b="0" dirty="0">
                          <a:solidFill>
                            <a:schemeClr val="tx1"/>
                          </a:solidFill>
                          <a:effectLst/>
                        </a:rPr>
                        <a:t>Climate change disruptions.</a:t>
                      </a:r>
                    </a:p>
                    <a:p>
                      <a:pPr algn="ctr" fontAlgn="base"/>
                      <a:r>
                        <a:rPr lang="en-US" sz="1200" b="0" dirty="0">
                          <a:solidFill>
                            <a:schemeClr val="tx1"/>
                          </a:solidFill>
                          <a:effectLst/>
                        </a:rPr>
                        <a:t>Lowering barriers to entry in education.</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4">
                        <a:lumMod val="20000"/>
                        <a:lumOff val="80000"/>
                      </a:schemeClr>
                    </a:solidFill>
                  </a:tcPr>
                </a:tc>
                <a:tc>
                  <a:txBody>
                    <a:bodyPr/>
                    <a:lstStyle/>
                    <a:p>
                      <a:pPr algn="ctr" fontAlgn="base"/>
                      <a:r>
                        <a:rPr lang="en-US" sz="1200" b="0" dirty="0">
                          <a:solidFill>
                            <a:schemeClr val="tx1"/>
                          </a:solidFill>
                          <a:effectLst/>
                        </a:rPr>
                        <a:t>Competitive industry landscape.</a:t>
                      </a:r>
                    </a:p>
                    <a:p>
                      <a:pPr algn="ctr" fontAlgn="base"/>
                      <a:r>
                        <a:rPr lang="en-US" sz="1200" b="0" dirty="0">
                          <a:solidFill>
                            <a:schemeClr val="tx1"/>
                          </a:solidFill>
                          <a:effectLst/>
                        </a:rPr>
                        <a:t>Regulatory hurdles.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marL="60570" marR="60570" marT="30285" marB="30285" anchor="ctr">
                    <a:solidFill>
                      <a:schemeClr val="accent5">
                        <a:lumMod val="20000"/>
                        <a:lumOff val="80000"/>
                      </a:schemeClr>
                    </a:solidFill>
                  </a:tcPr>
                </a:tc>
                <a:extLst>
                  <a:ext uri="{0D108BD9-81ED-4DB2-BD59-A6C34878D82A}">
                    <a16:rowId xmlns:a16="http://schemas.microsoft.com/office/drawing/2014/main" val="495935359"/>
                  </a:ext>
                </a:extLst>
              </a:tr>
            </a:tbl>
          </a:graphicData>
        </a:graphic>
      </p:graphicFrame>
      <p:sp>
        <p:nvSpPr>
          <p:cNvPr id="10" name="TextBox 9">
            <a:extLst>
              <a:ext uri="{FF2B5EF4-FFF2-40B4-BE49-F238E27FC236}">
                <a16:creationId xmlns:a16="http://schemas.microsoft.com/office/drawing/2014/main" id="{16F5A986-AA98-6554-DBFD-E1A4AA90D925}"/>
              </a:ext>
            </a:extLst>
          </p:cNvPr>
          <p:cNvSpPr txBox="1"/>
          <p:nvPr/>
        </p:nvSpPr>
        <p:spPr>
          <a:xfrm>
            <a:off x="2590800" y="685800"/>
            <a:ext cx="6981824" cy="707886"/>
          </a:xfrm>
          <a:prstGeom prst="rect">
            <a:avLst/>
          </a:prstGeom>
          <a:noFill/>
        </p:spPr>
        <p:txBody>
          <a:bodyPr wrap="square" rtlCol="0">
            <a:spAutoFit/>
          </a:bodyPr>
          <a:lstStyle/>
          <a:p>
            <a:pPr algn="ctr"/>
            <a:r>
              <a:rPr lang="en-CA" sz="4000" dirty="0">
                <a:latin typeface="Amasis MT Pro Black" panose="02040A04050005020304" pitchFamily="18" charset="0"/>
              </a:rPr>
              <a:t>SWOT </a:t>
            </a:r>
            <a:r>
              <a:rPr lang="en-US" sz="4000" dirty="0">
                <a:effectLst/>
                <a:latin typeface="Amasis MT Pro Black" panose="02040A04050005020304" pitchFamily="18" charset="0"/>
                <a:ea typeface="Malgun Gothic" panose="020B0503020000020004" pitchFamily="34" charset="-127"/>
                <a:cs typeface="Times New Roman" panose="02020603050405020304" pitchFamily="18" charset="0"/>
              </a:rPr>
              <a:t>ANALYSIS</a:t>
            </a:r>
            <a:endParaRPr lang="en-CA" sz="4000" dirty="0">
              <a:latin typeface="Amasis MT Pro Black" panose="02040A04050005020304" pitchFamily="18" charset="0"/>
            </a:endParaRPr>
          </a:p>
        </p:txBody>
      </p:sp>
    </p:spTree>
    <p:extLst>
      <p:ext uri="{BB962C8B-B14F-4D97-AF65-F5344CB8AC3E}">
        <p14:creationId xmlns:p14="http://schemas.microsoft.com/office/powerpoint/2010/main" val="2113917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8399B0-6F44-9071-EB3C-9296BBFAA92D}"/>
              </a:ext>
            </a:extLst>
          </p:cNvPr>
          <p:cNvSpPr txBox="1"/>
          <p:nvPr/>
        </p:nvSpPr>
        <p:spPr>
          <a:xfrm>
            <a:off x="1808480" y="1260423"/>
            <a:ext cx="4500880" cy="461665"/>
          </a:xfrm>
          <a:prstGeom prst="rect">
            <a:avLst/>
          </a:prstGeom>
          <a:noFill/>
        </p:spPr>
        <p:txBody>
          <a:bodyPr wrap="square" rtlCol="0">
            <a:spAutoFit/>
          </a:bodyPr>
          <a:lstStyle/>
          <a:p>
            <a:r>
              <a:rPr lang="en-CA" sz="2400" dirty="0">
                <a:latin typeface="Amasis MT Pro Black" panose="02040A04050005020304" pitchFamily="18" charset="0"/>
              </a:rPr>
              <a:t>Past performance of stocks</a:t>
            </a:r>
          </a:p>
        </p:txBody>
      </p:sp>
      <p:pic>
        <p:nvPicPr>
          <p:cNvPr id="4098" name="Picture 2">
            <a:extLst>
              <a:ext uri="{FF2B5EF4-FFF2-40B4-BE49-F238E27FC236}">
                <a16:creationId xmlns:a16="http://schemas.microsoft.com/office/drawing/2014/main" id="{6D6D10F7-5D4C-0E7C-9507-45DEA2825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296" y="2324733"/>
            <a:ext cx="5597223" cy="28221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7B64723-4ACB-3A1E-5F20-F5245F9AC690}"/>
              </a:ext>
            </a:extLst>
          </p:cNvPr>
          <p:cNvSpPr/>
          <p:nvPr/>
        </p:nvSpPr>
        <p:spPr>
          <a:xfrm>
            <a:off x="6864729" y="-1905"/>
            <a:ext cx="5326966" cy="68580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0F9C3953-EA75-1421-D19B-64D87413E03A}"/>
              </a:ext>
            </a:extLst>
          </p:cNvPr>
          <p:cNvGraphicFramePr>
            <a:graphicFrameLocks noGrp="1"/>
          </p:cNvGraphicFramePr>
          <p:nvPr>
            <p:extLst>
              <p:ext uri="{D42A27DB-BD31-4B8C-83A1-F6EECF244321}">
                <p14:modId xmlns:p14="http://schemas.microsoft.com/office/powerpoint/2010/main" val="1955649798"/>
              </p:ext>
            </p:extLst>
          </p:nvPr>
        </p:nvGraphicFramePr>
        <p:xfrm>
          <a:off x="7728005" y="2039004"/>
          <a:ext cx="3905976" cy="3677809"/>
        </p:xfrm>
        <a:graphic>
          <a:graphicData uri="http://schemas.openxmlformats.org/drawingml/2006/table">
            <a:tbl>
              <a:tblPr firstRow="1" bandRow="1">
                <a:tableStyleId>{073A0DAA-6AF3-43AB-8588-CEC1D06C72B9}</a:tableStyleId>
              </a:tblPr>
              <a:tblGrid>
                <a:gridCol w="1301992">
                  <a:extLst>
                    <a:ext uri="{9D8B030D-6E8A-4147-A177-3AD203B41FA5}">
                      <a16:colId xmlns:a16="http://schemas.microsoft.com/office/drawing/2014/main" val="3755757255"/>
                    </a:ext>
                  </a:extLst>
                </a:gridCol>
                <a:gridCol w="1301992">
                  <a:extLst>
                    <a:ext uri="{9D8B030D-6E8A-4147-A177-3AD203B41FA5}">
                      <a16:colId xmlns:a16="http://schemas.microsoft.com/office/drawing/2014/main" val="2943417921"/>
                    </a:ext>
                  </a:extLst>
                </a:gridCol>
                <a:gridCol w="1301992">
                  <a:extLst>
                    <a:ext uri="{9D8B030D-6E8A-4147-A177-3AD203B41FA5}">
                      <a16:colId xmlns:a16="http://schemas.microsoft.com/office/drawing/2014/main" val="164480979"/>
                    </a:ext>
                  </a:extLst>
                </a:gridCol>
              </a:tblGrid>
              <a:tr h="1154481">
                <a:tc>
                  <a:txBody>
                    <a:bodyPr/>
                    <a:lstStyle/>
                    <a:p>
                      <a:pPr algn="ctr"/>
                      <a:r>
                        <a:rPr lang="en-US" dirty="0">
                          <a:solidFill>
                            <a:schemeClr val="bg1"/>
                          </a:solidFill>
                        </a:rPr>
                        <a:t>STOCKS</a:t>
                      </a:r>
                    </a:p>
                  </a:txBody>
                  <a:tcPr anchor="ctr"/>
                </a:tc>
                <a:tc>
                  <a:txBody>
                    <a:bodyPr/>
                    <a:lstStyle/>
                    <a:p>
                      <a:pPr algn="ctr"/>
                      <a:r>
                        <a:rPr lang="en-US" dirty="0">
                          <a:solidFill>
                            <a:schemeClr val="bg1"/>
                          </a:solidFill>
                        </a:rPr>
                        <a:t>Open Price</a:t>
                      </a:r>
                    </a:p>
                  </a:txBody>
                  <a:tcPr anchor="ctr"/>
                </a:tc>
                <a:tc>
                  <a:txBody>
                    <a:bodyPr/>
                    <a:lstStyle/>
                    <a:p>
                      <a:pPr algn="ctr"/>
                      <a:r>
                        <a:rPr lang="en-US" dirty="0">
                          <a:solidFill>
                            <a:schemeClr val="bg1"/>
                          </a:solidFill>
                        </a:rPr>
                        <a:t>Avg Predicted Price In 1 Year</a:t>
                      </a:r>
                    </a:p>
                  </a:txBody>
                  <a:tcPr anchor="ctr"/>
                </a:tc>
                <a:extLst>
                  <a:ext uri="{0D108BD9-81ED-4DB2-BD59-A6C34878D82A}">
                    <a16:rowId xmlns:a16="http://schemas.microsoft.com/office/drawing/2014/main" val="1972576748"/>
                  </a:ext>
                </a:extLst>
              </a:tr>
              <a:tr h="531283">
                <a:tc>
                  <a:txBody>
                    <a:bodyPr/>
                    <a:lstStyle/>
                    <a:p>
                      <a:pPr algn="ctr"/>
                      <a:r>
                        <a:rPr lang="en-US" dirty="0"/>
                        <a:t>AVGO</a:t>
                      </a:r>
                    </a:p>
                  </a:txBody>
                  <a:tcPr anchor="ctr"/>
                </a:tc>
                <a:tc>
                  <a:txBody>
                    <a:bodyPr/>
                    <a:lstStyle/>
                    <a:p>
                      <a:pPr algn="ctr"/>
                      <a:r>
                        <a:rPr lang="en-US" dirty="0"/>
                        <a:t>$ 1084.04</a:t>
                      </a:r>
                    </a:p>
                  </a:txBody>
                  <a:tcPr anchor="ctr"/>
                </a:tc>
                <a:tc>
                  <a:txBody>
                    <a:bodyPr/>
                    <a:lstStyle/>
                    <a:p>
                      <a:pPr algn="ctr"/>
                      <a:r>
                        <a:rPr lang="en-US" dirty="0"/>
                        <a:t>$ 1316.36</a:t>
                      </a:r>
                    </a:p>
                  </a:txBody>
                  <a:tcPr anchor="ctr"/>
                </a:tc>
                <a:extLst>
                  <a:ext uri="{0D108BD9-81ED-4DB2-BD59-A6C34878D82A}">
                    <a16:rowId xmlns:a16="http://schemas.microsoft.com/office/drawing/2014/main" val="3429689089"/>
                  </a:ext>
                </a:extLst>
              </a:tr>
              <a:tr h="601150">
                <a:tc>
                  <a:txBody>
                    <a:bodyPr/>
                    <a:lstStyle/>
                    <a:p>
                      <a:pPr algn="ctr"/>
                      <a:r>
                        <a:rPr lang="en-US" dirty="0"/>
                        <a:t>COST</a:t>
                      </a:r>
                    </a:p>
                  </a:txBody>
                  <a:tcPr anchor="ctr"/>
                </a:tc>
                <a:tc>
                  <a:txBody>
                    <a:bodyPr/>
                    <a:lstStyle/>
                    <a:p>
                      <a:pPr algn="ctr"/>
                      <a:r>
                        <a:rPr lang="en-US" dirty="0"/>
                        <a:t>$ 635.98</a:t>
                      </a:r>
                    </a:p>
                  </a:txBody>
                  <a:tcPr anchor="ctr"/>
                </a:tc>
                <a:tc>
                  <a:txBody>
                    <a:bodyPr/>
                    <a:lstStyle/>
                    <a:p>
                      <a:pPr algn="ctr"/>
                      <a:r>
                        <a:rPr lang="en-US" dirty="0"/>
                        <a:t>$ 703.93</a:t>
                      </a:r>
                    </a:p>
                  </a:txBody>
                  <a:tcPr anchor="ctr"/>
                </a:tc>
                <a:extLst>
                  <a:ext uri="{0D108BD9-81ED-4DB2-BD59-A6C34878D82A}">
                    <a16:rowId xmlns:a16="http://schemas.microsoft.com/office/drawing/2014/main" val="2561515769"/>
                  </a:ext>
                </a:extLst>
              </a:tr>
              <a:tr h="633062">
                <a:tc>
                  <a:txBody>
                    <a:bodyPr/>
                    <a:lstStyle/>
                    <a:p>
                      <a:pPr algn="ctr"/>
                      <a:r>
                        <a:rPr lang="en-US" dirty="0"/>
                        <a:t>TMO</a:t>
                      </a:r>
                    </a:p>
                  </a:txBody>
                  <a:tcPr anchor="ctr"/>
                </a:tc>
                <a:tc>
                  <a:txBody>
                    <a:bodyPr/>
                    <a:lstStyle/>
                    <a:p>
                      <a:pPr algn="ctr"/>
                      <a:r>
                        <a:rPr lang="en-US" dirty="0"/>
                        <a:t>$ 501.10</a:t>
                      </a:r>
                    </a:p>
                  </a:txBody>
                  <a:tcPr anchor="ctr"/>
                </a:tc>
                <a:tc>
                  <a:txBody>
                    <a:bodyPr/>
                    <a:lstStyle/>
                    <a:p>
                      <a:pPr algn="ctr"/>
                      <a:r>
                        <a:rPr lang="en-US" dirty="0"/>
                        <a:t>$ 544.00</a:t>
                      </a:r>
                    </a:p>
                  </a:txBody>
                  <a:tcPr anchor="ctr"/>
                </a:tc>
                <a:extLst>
                  <a:ext uri="{0D108BD9-81ED-4DB2-BD59-A6C34878D82A}">
                    <a16:rowId xmlns:a16="http://schemas.microsoft.com/office/drawing/2014/main" val="2389196315"/>
                  </a:ext>
                </a:extLst>
              </a:tr>
              <a:tr h="723594">
                <a:tc>
                  <a:txBody>
                    <a:bodyPr/>
                    <a:lstStyle/>
                    <a:p>
                      <a:pPr algn="ctr"/>
                      <a:r>
                        <a:rPr lang="en-US" dirty="0"/>
                        <a:t>LRN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$ 60.86</a:t>
                      </a:r>
                    </a:p>
                  </a:txBody>
                  <a:tcPr anchor="ctr"/>
                </a:tc>
                <a:tc>
                  <a:txBody>
                    <a:bodyPr/>
                    <a:lstStyle/>
                    <a:p>
                      <a:pPr algn="ctr"/>
                      <a:r>
                        <a:rPr lang="en-US" dirty="0"/>
                        <a:t>$ 64.99</a:t>
                      </a:r>
                    </a:p>
                  </a:txBody>
                  <a:tcPr anchor="ctr"/>
                </a:tc>
                <a:extLst>
                  <a:ext uri="{0D108BD9-81ED-4DB2-BD59-A6C34878D82A}">
                    <a16:rowId xmlns:a16="http://schemas.microsoft.com/office/drawing/2014/main" val="2368144086"/>
                  </a:ext>
                </a:extLst>
              </a:tr>
            </a:tbl>
          </a:graphicData>
        </a:graphic>
      </p:graphicFrame>
      <p:sp>
        <p:nvSpPr>
          <p:cNvPr id="5" name="TextBox 4">
            <a:extLst>
              <a:ext uri="{FF2B5EF4-FFF2-40B4-BE49-F238E27FC236}">
                <a16:creationId xmlns:a16="http://schemas.microsoft.com/office/drawing/2014/main" id="{2A70C0CA-BF02-B91B-C37F-7AA7FA056D07}"/>
              </a:ext>
            </a:extLst>
          </p:cNvPr>
          <p:cNvSpPr txBox="1"/>
          <p:nvPr/>
        </p:nvSpPr>
        <p:spPr>
          <a:xfrm>
            <a:off x="7877907" y="891540"/>
            <a:ext cx="3756074" cy="892552"/>
          </a:xfrm>
          <a:prstGeom prst="rect">
            <a:avLst/>
          </a:prstGeom>
          <a:noFill/>
        </p:spPr>
        <p:txBody>
          <a:bodyPr wrap="square" rtlCol="0">
            <a:spAutoFit/>
          </a:bodyPr>
          <a:lstStyle/>
          <a:p>
            <a:pPr algn="ctr"/>
            <a:r>
              <a:rPr lang="en-US" sz="2400" dirty="0">
                <a:solidFill>
                  <a:schemeClr val="bg1"/>
                </a:solidFill>
                <a:latin typeface="Amasis MT Pro Black" panose="02040A04050005020304" pitchFamily="18" charset="0"/>
              </a:rPr>
              <a:t>Monte</a:t>
            </a:r>
            <a:r>
              <a:rPr lang="en-US" sz="2800" b="1" dirty="0">
                <a:solidFill>
                  <a:schemeClr val="bg1"/>
                </a:solidFill>
              </a:rPr>
              <a:t> </a:t>
            </a:r>
            <a:r>
              <a:rPr lang="en-US" sz="2400" dirty="0">
                <a:solidFill>
                  <a:schemeClr val="bg1"/>
                </a:solidFill>
                <a:latin typeface="Amasis MT Pro Black" panose="02040A04050005020304" pitchFamily="18" charset="0"/>
              </a:rPr>
              <a:t>Carlo Simulation Results</a:t>
            </a:r>
          </a:p>
        </p:txBody>
      </p:sp>
      <p:sp>
        <p:nvSpPr>
          <p:cNvPr id="6" name="TextBox 5">
            <a:extLst>
              <a:ext uri="{FF2B5EF4-FFF2-40B4-BE49-F238E27FC236}">
                <a16:creationId xmlns:a16="http://schemas.microsoft.com/office/drawing/2014/main" id="{FAD9883C-556E-00E6-8071-57DA1EA5B268}"/>
              </a:ext>
            </a:extLst>
          </p:cNvPr>
          <p:cNvSpPr txBox="1"/>
          <p:nvPr/>
        </p:nvSpPr>
        <p:spPr>
          <a:xfrm>
            <a:off x="3100626" y="5962650"/>
            <a:ext cx="3636498" cy="584775"/>
          </a:xfrm>
          <a:prstGeom prst="rect">
            <a:avLst/>
          </a:prstGeom>
          <a:noFill/>
        </p:spPr>
        <p:txBody>
          <a:bodyPr wrap="square" rtlCol="0">
            <a:spAutoFit/>
          </a:bodyPr>
          <a:lstStyle/>
          <a:p>
            <a:pPr algn="r"/>
            <a:r>
              <a:rPr lang="en-US" sz="1600" dirty="0"/>
              <a:t>As of December 13, 2023</a:t>
            </a:r>
          </a:p>
          <a:p>
            <a:pPr algn="r"/>
            <a:r>
              <a:rPr lang="en-US" sz="1600" dirty="0"/>
              <a:t>12.30.00 PM</a:t>
            </a:r>
          </a:p>
        </p:txBody>
      </p:sp>
    </p:spTree>
    <p:extLst>
      <p:ext uri="{BB962C8B-B14F-4D97-AF65-F5344CB8AC3E}">
        <p14:creationId xmlns:p14="http://schemas.microsoft.com/office/powerpoint/2010/main" val="2162409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3112</TotalTime>
  <Words>1228</Words>
  <Application>Microsoft Office PowerPoint</Application>
  <PresentationFormat>Widescreen</PresentationFormat>
  <Paragraphs>235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Amasis MT Pro Black</vt:lpstr>
      <vt:lpstr>Arial</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Mariya Joy</dc:creator>
  <cp:lastModifiedBy>David Ogbeide</cp:lastModifiedBy>
  <cp:revision>15</cp:revision>
  <dcterms:created xsi:type="dcterms:W3CDTF">2023-12-11T19:06:02Z</dcterms:created>
  <dcterms:modified xsi:type="dcterms:W3CDTF">2024-01-05T07:34:00Z</dcterms:modified>
</cp:coreProperties>
</file>